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50" r:id="rId1"/>
  </p:sldMasterIdLst>
  <p:notesMasterIdLst>
    <p:notesMasterId r:id="rId51"/>
  </p:notesMasterIdLst>
  <p:handoutMasterIdLst>
    <p:handoutMasterId r:id="rId52"/>
  </p:handoutMasterIdLst>
  <p:sldIdLst>
    <p:sldId id="431" r:id="rId2"/>
    <p:sldId id="405" r:id="rId3"/>
    <p:sldId id="406" r:id="rId4"/>
    <p:sldId id="407" r:id="rId5"/>
    <p:sldId id="379" r:id="rId6"/>
    <p:sldId id="409" r:id="rId7"/>
    <p:sldId id="380" r:id="rId8"/>
    <p:sldId id="411" r:id="rId9"/>
    <p:sldId id="412" r:id="rId10"/>
    <p:sldId id="413" r:id="rId11"/>
    <p:sldId id="414" r:id="rId12"/>
    <p:sldId id="415" r:id="rId13"/>
    <p:sldId id="416" r:id="rId14"/>
    <p:sldId id="417" r:id="rId15"/>
    <p:sldId id="418" r:id="rId16"/>
    <p:sldId id="419" r:id="rId17"/>
    <p:sldId id="420" r:id="rId18"/>
    <p:sldId id="421" r:id="rId19"/>
    <p:sldId id="422" r:id="rId20"/>
    <p:sldId id="423" r:id="rId21"/>
    <p:sldId id="350" r:id="rId22"/>
    <p:sldId id="351" r:id="rId23"/>
    <p:sldId id="424" r:id="rId24"/>
    <p:sldId id="425" r:id="rId25"/>
    <p:sldId id="426" r:id="rId26"/>
    <p:sldId id="427" r:id="rId27"/>
    <p:sldId id="356" r:id="rId28"/>
    <p:sldId id="357" r:id="rId29"/>
    <p:sldId id="358" r:id="rId30"/>
    <p:sldId id="359" r:id="rId31"/>
    <p:sldId id="360" r:id="rId32"/>
    <p:sldId id="361" r:id="rId33"/>
    <p:sldId id="362" r:id="rId34"/>
    <p:sldId id="363" r:id="rId35"/>
    <p:sldId id="364" r:id="rId36"/>
    <p:sldId id="365" r:id="rId37"/>
    <p:sldId id="428" r:id="rId38"/>
    <p:sldId id="375" r:id="rId39"/>
    <p:sldId id="429" r:id="rId40"/>
    <p:sldId id="366" r:id="rId41"/>
    <p:sldId id="367" r:id="rId42"/>
    <p:sldId id="368" r:id="rId43"/>
    <p:sldId id="369" r:id="rId44"/>
    <p:sldId id="370" r:id="rId45"/>
    <p:sldId id="371" r:id="rId46"/>
    <p:sldId id="372" r:id="rId47"/>
    <p:sldId id="373" r:id="rId48"/>
    <p:sldId id="378" r:id="rId49"/>
    <p:sldId id="430" r:id="rId50"/>
  </p:sldIdLst>
  <p:sldSz cx="12192000" cy="6858000"/>
  <p:notesSz cx="6858000" cy="9144000"/>
  <p:defaultTextStyle>
    <a:defPPr>
      <a:defRPr lang="zh-TW"/>
    </a:defPPr>
    <a:lvl1pPr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Bickley Script LET" pitchFamily="2" charset="0"/>
        <a:ea typeface="新細明體" pitchFamily="18" charset="-120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Bickley Script LET" pitchFamily="2" charset="0"/>
        <a:ea typeface="新細明體" pitchFamily="18" charset="-120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Bickley Script LET" pitchFamily="2" charset="0"/>
        <a:ea typeface="新細明體" pitchFamily="18" charset="-120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Bickley Script LET" pitchFamily="2" charset="0"/>
        <a:ea typeface="新細明體" pitchFamily="18" charset="-120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Bickley Script LET" pitchFamily="2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Bickley Script LET" pitchFamily="2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Bickley Script LET" pitchFamily="2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Bickley Script LET" pitchFamily="2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Bickley Script LET" pitchFamily="2" charset="0"/>
        <a:ea typeface="新細明體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990000"/>
    <a:srgbClr val="FFFFFF"/>
    <a:srgbClr val="D2FD8D"/>
    <a:srgbClr val="A4FD03"/>
    <a:srgbClr val="3333FF"/>
    <a:srgbClr val="AFAFFF"/>
    <a:srgbClr val="0033CC"/>
    <a:srgbClr val="000066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6" autoAdjust="0"/>
    <p:restoredTop sz="80913" autoAdjust="0"/>
  </p:normalViewPr>
  <p:slideViewPr>
    <p:cSldViewPr>
      <p:cViewPr varScale="1">
        <p:scale>
          <a:sx n="92" d="100"/>
          <a:sy n="92" d="100"/>
        </p:scale>
        <p:origin x="1254" y="66"/>
      </p:cViewPr>
      <p:guideLst>
        <p:guide orient="horz" pos="2160"/>
        <p:guide pos="292"/>
      </p:guideLst>
    </p:cSldViewPr>
  </p:slideViewPr>
  <p:outlineViewPr>
    <p:cViewPr>
      <p:scale>
        <a:sx n="33" d="100"/>
        <a:sy n="33" d="100"/>
      </p:scale>
      <p:origin x="0" y="-2616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8946"/>
    </p:cViewPr>
  </p:sorterViewPr>
  <p:notesViewPr>
    <p:cSldViewPr>
      <p:cViewPr varScale="1">
        <p:scale>
          <a:sx n="81" d="100"/>
          <a:sy n="81" d="100"/>
        </p:scale>
        <p:origin x="-48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77401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06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26F28F61-97FE-4B0B-9938-470E9E24C3A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860652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yuntongsf/article/details/78729620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</p:spPr>
        <p:txBody>
          <a:bodyPr/>
          <a:lstStyle/>
          <a:p>
            <a:pPr eaLnBrk="1" hangingPunct="1"/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17007076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>
            <a:extLst>
              <a:ext uri="{FF2B5EF4-FFF2-40B4-BE49-F238E27FC236}">
                <a16:creationId xmlns:a16="http://schemas.microsoft.com/office/drawing/2014/main" id="{0D78FC1F-5492-420C-8D34-0BD7EE23F2E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11138CC-EDF6-46AC-A83B-23C5A28A0334}" type="slidenum">
              <a:rPr lang="en-US" altLang="en-US">
                <a:latin typeface="Helvetica" panose="020B0604020202020204" pitchFamily="34" charset="0"/>
              </a:rPr>
              <a:pPr/>
              <a:t>12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E4660216-C594-42A5-8FA2-131FA92C948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6B8ECBEA-571C-45A4-8C9D-3280B6A37F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>
            <a:extLst>
              <a:ext uri="{FF2B5EF4-FFF2-40B4-BE49-F238E27FC236}">
                <a16:creationId xmlns:a16="http://schemas.microsoft.com/office/drawing/2014/main" id="{66964E56-81BC-4E05-931F-EB2DE7EFDDE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EF1907E-B10C-4080-801B-933AA1D89504}" type="slidenum">
              <a:rPr lang="en-US" altLang="en-US">
                <a:latin typeface="Helvetica" panose="020B0604020202020204" pitchFamily="34" charset="0"/>
              </a:rPr>
              <a:pPr/>
              <a:t>13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3E18E4D5-FEA7-4243-889B-7F91BB5E230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CE01D53A-6098-4BEF-9733-8801744A8C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>
            <a:extLst>
              <a:ext uri="{FF2B5EF4-FFF2-40B4-BE49-F238E27FC236}">
                <a16:creationId xmlns:a16="http://schemas.microsoft.com/office/drawing/2014/main" id="{6A72BB57-F63F-468A-81AE-831E977A789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290DC83-F086-481C-9E2C-49E2EACF66CA}" type="slidenum">
              <a:rPr lang="en-US" altLang="en-US">
                <a:latin typeface="Helvetica" panose="020B0604020202020204" pitchFamily="34" charset="0"/>
              </a:rPr>
              <a:pPr/>
              <a:t>14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E3E7082C-ED25-4498-8D85-4FD095C647A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AC533E6-32A2-4467-90DC-FAC17567C6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>
            <a:extLst>
              <a:ext uri="{FF2B5EF4-FFF2-40B4-BE49-F238E27FC236}">
                <a16:creationId xmlns:a16="http://schemas.microsoft.com/office/drawing/2014/main" id="{F4195F71-0D75-43C2-B166-4C2E3481751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EEACE59-2C78-426B-B74D-EEE77C3827E5}" type="slidenum">
              <a:rPr lang="en-US" altLang="en-US">
                <a:latin typeface="Helvetica" panose="020B0604020202020204" pitchFamily="34" charset="0"/>
              </a:rPr>
              <a:pPr/>
              <a:t>15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369658E4-EF29-4252-9ABE-0293D453F66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A6157708-37F1-4DA5-89CA-593F0ADB31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>
            <a:extLst>
              <a:ext uri="{FF2B5EF4-FFF2-40B4-BE49-F238E27FC236}">
                <a16:creationId xmlns:a16="http://schemas.microsoft.com/office/drawing/2014/main" id="{282BFAF0-6455-4DBE-B847-E1A0C80A3B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8FC8B47-27CD-405D-AE07-B238863F1680}" type="slidenum">
              <a:rPr lang="en-US" altLang="en-US">
                <a:latin typeface="Helvetica" panose="020B0604020202020204" pitchFamily="34" charset="0"/>
              </a:rPr>
              <a:pPr/>
              <a:t>16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5E42DD52-B166-497E-8DA7-5B7DF68BF4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CCBC3098-7CAB-4B5B-A88E-46BB03A707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>
            <a:extLst>
              <a:ext uri="{FF2B5EF4-FFF2-40B4-BE49-F238E27FC236}">
                <a16:creationId xmlns:a16="http://schemas.microsoft.com/office/drawing/2014/main" id="{59687AD2-CCF8-426C-AB54-9316D0B3CE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E2FEA45-C62C-4E3D-A1EE-3055F953E8F9}" type="slidenum">
              <a:rPr lang="en-US" altLang="en-US">
                <a:latin typeface="Helvetica" panose="020B0604020202020204" pitchFamily="34" charset="0"/>
              </a:rPr>
              <a:pPr/>
              <a:t>17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F100FA7A-23F1-40FC-9DF0-C6B7E566313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13DC8CD5-7CB6-4E91-A635-BB80DECE18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>
            <a:extLst>
              <a:ext uri="{FF2B5EF4-FFF2-40B4-BE49-F238E27FC236}">
                <a16:creationId xmlns:a16="http://schemas.microsoft.com/office/drawing/2014/main" id="{95C12BFF-A1A0-4E0E-BEB8-851438A910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72CE50E-AF65-4F18-91D5-11B5737A8B37}" type="slidenum">
              <a:rPr lang="en-US" altLang="en-US">
                <a:latin typeface="Helvetica" panose="020B0604020202020204" pitchFamily="34" charset="0"/>
              </a:rPr>
              <a:pPr/>
              <a:t>18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1F9EFECD-F86A-4D74-B527-7D2A588A077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35F088E1-A678-4D8E-A1FA-569FA3779D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https://blog.csdn.net/yuntongsf/article/details/78729620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F28F61-97FE-4B0B-9938-470E9E24C3A8}" type="slidenum">
              <a:rPr lang="en-US" altLang="zh-TW" smtClean="0"/>
              <a:pPr>
                <a:defRPr/>
              </a:pPr>
              <a:t>19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18208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7">
            <a:extLst>
              <a:ext uri="{FF2B5EF4-FFF2-40B4-BE49-F238E27FC236}">
                <a16:creationId xmlns:a16="http://schemas.microsoft.com/office/drawing/2014/main" id="{F8723CB7-7CC9-4994-8E50-A2E3CF0CA19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22C2676-A184-4096-970E-352CE78E0C65}" type="slidenum">
              <a:rPr lang="en-US" altLang="en-US">
                <a:latin typeface="Helvetica" panose="020B0604020202020204" pitchFamily="34" charset="0"/>
              </a:rPr>
              <a:pPr/>
              <a:t>20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8EDC282D-1D9D-4AD4-A4F8-8B1E28B453D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29A7A1AB-8763-44D1-A285-4142F60A28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>
            <a:extLst>
              <a:ext uri="{FF2B5EF4-FFF2-40B4-BE49-F238E27FC236}">
                <a16:creationId xmlns:a16="http://schemas.microsoft.com/office/drawing/2014/main" id="{67704F53-75AA-49B0-8541-6CCF1CB441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097F478-FA7C-43C2-BA40-605438C589DB}" type="slidenum">
              <a:rPr lang="en-US" altLang="en-US">
                <a:latin typeface="Helvetica" panose="020B0604020202020204" pitchFamily="34" charset="0"/>
              </a:rPr>
              <a:pPr/>
              <a:t>21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45058" name="Rectangle 2">
            <a:extLst>
              <a:ext uri="{FF2B5EF4-FFF2-40B4-BE49-F238E27FC236}">
                <a16:creationId xmlns:a16="http://schemas.microsoft.com/office/drawing/2014/main" id="{192D71FA-25B4-4047-97D4-C6C30873C5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C18DD9D9-02BD-4CC8-BFED-06A6EAACF9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>
            <a:extLst>
              <a:ext uri="{FF2B5EF4-FFF2-40B4-BE49-F238E27FC236}">
                <a16:creationId xmlns:a16="http://schemas.microsoft.com/office/drawing/2014/main" id="{983C9499-3560-4590-9D10-005DE7F9EA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2725604-1549-4CCD-8DE5-6FBC0325300D}" type="slidenum">
              <a:rPr lang="en-US" altLang="en-US">
                <a:latin typeface="Helvetica" panose="020B0604020202020204" pitchFamily="34" charset="0"/>
              </a:rPr>
              <a:pPr/>
              <a:t>1</a:t>
            </a:fld>
            <a:endParaRPr lang="en-US" altLang="en-US">
              <a:latin typeface="Helvetica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>
            <a:extLst>
              <a:ext uri="{FF2B5EF4-FFF2-40B4-BE49-F238E27FC236}">
                <a16:creationId xmlns:a16="http://schemas.microsoft.com/office/drawing/2014/main" id="{B1FCE1B1-6E05-4B46-9E79-7143ABFC7E5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16B53B5-87EA-4F1C-8FD3-193D73FE3DB0}" type="slidenum">
              <a:rPr lang="en-US" altLang="en-US">
                <a:latin typeface="Helvetica" panose="020B0604020202020204" pitchFamily="34" charset="0"/>
              </a:rPr>
              <a:pPr/>
              <a:t>22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374DFD8A-2F82-44D3-99C2-3A3ABC99DB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F474309F-C479-4D77-8463-4F5A4EE56B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>
            <a:extLst>
              <a:ext uri="{FF2B5EF4-FFF2-40B4-BE49-F238E27FC236}">
                <a16:creationId xmlns:a16="http://schemas.microsoft.com/office/drawing/2014/main" id="{6470DC80-7155-4784-A3B3-50AA563044F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4355F83-7499-4479-9269-1D792E538D9B}" type="slidenum">
              <a:rPr lang="en-US" altLang="en-US">
                <a:latin typeface="Helvetica" panose="020B0604020202020204" pitchFamily="34" charset="0"/>
              </a:rPr>
              <a:pPr/>
              <a:t>23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id="{4EA57C28-9ADF-4BD5-9942-286D187A6A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CC7A9F74-EBC4-4272-8DFD-6907534879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>
            <a:extLst>
              <a:ext uri="{FF2B5EF4-FFF2-40B4-BE49-F238E27FC236}">
                <a16:creationId xmlns:a16="http://schemas.microsoft.com/office/drawing/2014/main" id="{3CE897A3-5D66-429E-8D76-CC5E0BECF89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213BD92-EDC9-41D7-A81C-B46DFA5193B2}" type="slidenum">
              <a:rPr lang="en-US" altLang="en-US">
                <a:latin typeface="Helvetica" panose="020B0604020202020204" pitchFamily="34" charset="0"/>
              </a:rPr>
              <a:pPr/>
              <a:t>24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51202" name="Rectangle 2">
            <a:extLst>
              <a:ext uri="{FF2B5EF4-FFF2-40B4-BE49-F238E27FC236}">
                <a16:creationId xmlns:a16="http://schemas.microsoft.com/office/drawing/2014/main" id="{A8CBA676-368D-4FCA-A6FC-76C41815FD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7BEDFB96-5338-4887-BAA5-F8446E2085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7">
            <a:extLst>
              <a:ext uri="{FF2B5EF4-FFF2-40B4-BE49-F238E27FC236}">
                <a16:creationId xmlns:a16="http://schemas.microsoft.com/office/drawing/2014/main" id="{4898FF22-CE53-4A42-9EFE-A209B8A7C81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FC91E2A-C3D2-44C0-90B4-6B3DF1745F84}" type="slidenum">
              <a:rPr lang="en-US" altLang="en-US">
                <a:latin typeface="Helvetica" panose="020B0604020202020204" pitchFamily="34" charset="0"/>
              </a:rPr>
              <a:pPr/>
              <a:t>25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53250" name="Rectangle 2">
            <a:extLst>
              <a:ext uri="{FF2B5EF4-FFF2-40B4-BE49-F238E27FC236}">
                <a16:creationId xmlns:a16="http://schemas.microsoft.com/office/drawing/2014/main" id="{33607ED0-BB52-42CF-B7D3-FD21E462213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D84CBC8B-B8C8-4187-96AC-C702A740E1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7">
            <a:extLst>
              <a:ext uri="{FF2B5EF4-FFF2-40B4-BE49-F238E27FC236}">
                <a16:creationId xmlns:a16="http://schemas.microsoft.com/office/drawing/2014/main" id="{D040CA69-9D7F-4C14-B187-D2C1C4DBE05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749F411-DD66-41DA-B435-EAEF73B264E1}" type="slidenum">
              <a:rPr lang="en-US" altLang="en-US">
                <a:latin typeface="Helvetica" panose="020B0604020202020204" pitchFamily="34" charset="0"/>
              </a:rPr>
              <a:pPr/>
              <a:t>26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55298" name="Rectangle 2">
            <a:extLst>
              <a:ext uri="{FF2B5EF4-FFF2-40B4-BE49-F238E27FC236}">
                <a16:creationId xmlns:a16="http://schemas.microsoft.com/office/drawing/2014/main" id="{8CCFE776-EE06-4317-A7CC-B8B4805D0A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D866C6CF-8809-45E4-83EB-33C816167EF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7">
            <a:extLst>
              <a:ext uri="{FF2B5EF4-FFF2-40B4-BE49-F238E27FC236}">
                <a16:creationId xmlns:a16="http://schemas.microsoft.com/office/drawing/2014/main" id="{A654C49D-B881-484F-B9BD-71A1F5D44F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89F5CF6-25F7-407F-BAB1-1B339958C2C0}" type="slidenum">
              <a:rPr lang="en-US" altLang="en-US">
                <a:latin typeface="Helvetica" panose="020B0604020202020204" pitchFamily="34" charset="0"/>
              </a:rPr>
              <a:pPr/>
              <a:t>27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57346" name="Rectangle 2">
            <a:extLst>
              <a:ext uri="{FF2B5EF4-FFF2-40B4-BE49-F238E27FC236}">
                <a16:creationId xmlns:a16="http://schemas.microsoft.com/office/drawing/2014/main" id="{38E487C6-7ED9-4DEF-BCD5-6070F4FAF5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E02ADD4D-296E-45C8-97C7-6129DAFFBE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7">
            <a:extLst>
              <a:ext uri="{FF2B5EF4-FFF2-40B4-BE49-F238E27FC236}">
                <a16:creationId xmlns:a16="http://schemas.microsoft.com/office/drawing/2014/main" id="{0BA71F41-D293-49C4-8357-AA72E62C3BC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879C0CB-7B4C-4BBA-9922-407BDEABF73F}" type="slidenum">
              <a:rPr lang="en-US" altLang="en-US">
                <a:latin typeface="Helvetica" panose="020B0604020202020204" pitchFamily="34" charset="0"/>
              </a:rPr>
              <a:pPr/>
              <a:t>28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id="{A5FE69B7-C10C-4471-BD77-1114C508D7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F0100B4-67F7-41F9-88E2-655EE2ADB9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7">
            <a:extLst>
              <a:ext uri="{FF2B5EF4-FFF2-40B4-BE49-F238E27FC236}">
                <a16:creationId xmlns:a16="http://schemas.microsoft.com/office/drawing/2014/main" id="{E63D437F-8C17-43B8-9441-0F15912F624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CA17359-27A5-45E5-88A7-ECA8EFB8E133}" type="slidenum">
              <a:rPr lang="en-US" altLang="en-US">
                <a:latin typeface="Helvetica" panose="020B0604020202020204" pitchFamily="34" charset="0"/>
              </a:rPr>
              <a:pPr/>
              <a:t>29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61442" name="Rectangle 2">
            <a:extLst>
              <a:ext uri="{FF2B5EF4-FFF2-40B4-BE49-F238E27FC236}">
                <a16:creationId xmlns:a16="http://schemas.microsoft.com/office/drawing/2014/main" id="{2C98086E-CF08-4052-8F18-28126CE1F75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D11949D3-2BE9-4E42-BEEE-7AFAC0B4BF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>
            <a:extLst>
              <a:ext uri="{FF2B5EF4-FFF2-40B4-BE49-F238E27FC236}">
                <a16:creationId xmlns:a16="http://schemas.microsoft.com/office/drawing/2014/main" id="{5F0238CF-1B34-40E7-8856-520F3A497F9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F165ABB-9538-4EAF-A29C-CCB06AA58169}" type="slidenum">
              <a:rPr lang="en-US" altLang="en-US">
                <a:latin typeface="Helvetica" panose="020B0604020202020204" pitchFamily="34" charset="0"/>
              </a:rPr>
              <a:pPr/>
              <a:t>30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63490" name="Rectangle 2">
            <a:extLst>
              <a:ext uri="{FF2B5EF4-FFF2-40B4-BE49-F238E27FC236}">
                <a16:creationId xmlns:a16="http://schemas.microsoft.com/office/drawing/2014/main" id="{D48A7785-D9D0-4FBB-ADB0-583E35CFD2F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>
            <a:extLst>
              <a:ext uri="{FF2B5EF4-FFF2-40B4-BE49-F238E27FC236}">
                <a16:creationId xmlns:a16="http://schemas.microsoft.com/office/drawing/2014/main" id="{77855E1D-7992-482B-B230-67FBF1EBA9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>
            <a:extLst>
              <a:ext uri="{FF2B5EF4-FFF2-40B4-BE49-F238E27FC236}">
                <a16:creationId xmlns:a16="http://schemas.microsoft.com/office/drawing/2014/main" id="{EB2746A3-77C4-4930-8E38-A85362CD5B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F78FC82-3721-4D0D-87B6-C9F4691F7E8F}" type="slidenum">
              <a:rPr lang="en-US" altLang="en-US">
                <a:latin typeface="Helvetica" panose="020B0604020202020204" pitchFamily="34" charset="0"/>
              </a:rPr>
              <a:pPr/>
              <a:t>31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71DB10D3-74C4-4FE1-89B4-C2C1657458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E65A9E3F-22B4-4AE2-959A-A2396782FE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>
            <a:extLst>
              <a:ext uri="{FF2B5EF4-FFF2-40B4-BE49-F238E27FC236}">
                <a16:creationId xmlns:a16="http://schemas.microsoft.com/office/drawing/2014/main" id="{F497FAA7-9CD1-43C8-AD06-03B8C59C0C4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72BEAA6-E846-4C23-94DC-EA1A7582E535}" type="slidenum">
              <a:rPr lang="en-US" altLang="en-US">
                <a:latin typeface="Helvetica" panose="020B0604020202020204" pitchFamily="34" charset="0"/>
              </a:rPr>
              <a:pPr/>
              <a:t>2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A4DDA1DF-BED9-4D05-9F4B-199961DC5E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A45ACA94-A8A2-4683-8E4E-C9D064CECB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7">
            <a:extLst>
              <a:ext uri="{FF2B5EF4-FFF2-40B4-BE49-F238E27FC236}">
                <a16:creationId xmlns:a16="http://schemas.microsoft.com/office/drawing/2014/main" id="{E4CE25DF-128F-409E-A203-62702A2C641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A8BFF21-4A7D-4642-8BC3-A2414822520F}" type="slidenum">
              <a:rPr lang="en-US" altLang="en-US">
                <a:latin typeface="Helvetica" panose="020B0604020202020204" pitchFamily="34" charset="0"/>
              </a:rPr>
              <a:pPr/>
              <a:t>32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67586" name="Rectangle 2">
            <a:extLst>
              <a:ext uri="{FF2B5EF4-FFF2-40B4-BE49-F238E27FC236}">
                <a16:creationId xmlns:a16="http://schemas.microsoft.com/office/drawing/2014/main" id="{6F60C481-D421-4072-A237-6EFEC67BE0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4EABDB6B-A53C-4F58-99F5-4BCBF7AB7A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>
            <a:extLst>
              <a:ext uri="{FF2B5EF4-FFF2-40B4-BE49-F238E27FC236}">
                <a16:creationId xmlns:a16="http://schemas.microsoft.com/office/drawing/2014/main" id="{3318195E-8F80-4C7F-9765-76C16EDC2B4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54EB126-06FF-4AB7-B9AE-04E98BFC51EA}" type="slidenum">
              <a:rPr lang="en-US" altLang="en-US">
                <a:latin typeface="Helvetica" panose="020B0604020202020204" pitchFamily="34" charset="0"/>
              </a:rPr>
              <a:pPr/>
              <a:t>33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EBBDC8A9-0E56-47F6-AAAB-D74083CEEDB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83DB5B2-E9A3-4622-824A-0C6345CB42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>
            <a:extLst>
              <a:ext uri="{FF2B5EF4-FFF2-40B4-BE49-F238E27FC236}">
                <a16:creationId xmlns:a16="http://schemas.microsoft.com/office/drawing/2014/main" id="{DD5B0EDD-0729-47F7-A939-91E569CC5CB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ED9E2EB-D4D1-4BA3-B56C-6A9927A5166A}" type="slidenum">
              <a:rPr lang="en-US" altLang="en-US">
                <a:latin typeface="Helvetica" panose="020B0604020202020204" pitchFamily="34" charset="0"/>
              </a:rPr>
              <a:pPr/>
              <a:t>34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71682" name="Rectangle 2">
            <a:extLst>
              <a:ext uri="{FF2B5EF4-FFF2-40B4-BE49-F238E27FC236}">
                <a16:creationId xmlns:a16="http://schemas.microsoft.com/office/drawing/2014/main" id="{456034AC-DFBF-46B0-8DC7-758B0046488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B267A24A-44EC-4C53-A090-2147964E60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>
            <a:extLst>
              <a:ext uri="{FF2B5EF4-FFF2-40B4-BE49-F238E27FC236}">
                <a16:creationId xmlns:a16="http://schemas.microsoft.com/office/drawing/2014/main" id="{095814CA-6E56-4793-9EB5-00EC225830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F3E9513-EBE0-43F1-A70F-602C7C9F595E}" type="slidenum">
              <a:rPr lang="en-US" altLang="en-US">
                <a:latin typeface="Helvetica" panose="020B0604020202020204" pitchFamily="34" charset="0"/>
              </a:rPr>
              <a:pPr/>
              <a:t>35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73730" name="Rectangle 2">
            <a:extLst>
              <a:ext uri="{FF2B5EF4-FFF2-40B4-BE49-F238E27FC236}">
                <a16:creationId xmlns:a16="http://schemas.microsoft.com/office/drawing/2014/main" id="{1CA5899C-DEC5-42C3-A697-00AA7B9D64D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14C2AC98-8F2B-4D88-89F5-E4BA21E1E9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>
            <a:extLst>
              <a:ext uri="{FF2B5EF4-FFF2-40B4-BE49-F238E27FC236}">
                <a16:creationId xmlns:a16="http://schemas.microsoft.com/office/drawing/2014/main" id="{8C1BF019-A13B-4723-A81D-C34C01E4F2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E310CA9-C82A-4765-A5CD-30E8520E6451}" type="slidenum">
              <a:rPr lang="en-US" altLang="en-US">
                <a:latin typeface="Helvetica" panose="020B0604020202020204" pitchFamily="34" charset="0"/>
              </a:rPr>
              <a:pPr/>
              <a:t>36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75778" name="Rectangle 2">
            <a:extLst>
              <a:ext uri="{FF2B5EF4-FFF2-40B4-BE49-F238E27FC236}">
                <a16:creationId xmlns:a16="http://schemas.microsoft.com/office/drawing/2014/main" id="{7C90093D-2DF1-48E6-85B8-2D0BA2C8BF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2A7BD030-3A8D-4985-8427-7FA0ED938F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394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>
            <a:extLst>
              <a:ext uri="{FF2B5EF4-FFF2-40B4-BE49-F238E27FC236}">
                <a16:creationId xmlns:a16="http://schemas.microsoft.com/office/drawing/2014/main" id="{8C1BF019-A13B-4723-A81D-C34C01E4F2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E310CA9-C82A-4765-A5CD-30E8520E6451}" type="slidenum">
              <a:rPr lang="en-US" altLang="en-US">
                <a:latin typeface="Helvetica" panose="020B0604020202020204" pitchFamily="34" charset="0"/>
              </a:rPr>
              <a:pPr/>
              <a:t>37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75778" name="Rectangle 2">
            <a:extLst>
              <a:ext uri="{FF2B5EF4-FFF2-40B4-BE49-F238E27FC236}">
                <a16:creationId xmlns:a16="http://schemas.microsoft.com/office/drawing/2014/main" id="{7C90093D-2DF1-48E6-85B8-2D0BA2C8BF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2A7BD030-3A8D-4985-8427-7FA0ED938F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>
            <a:extLst>
              <a:ext uri="{FF2B5EF4-FFF2-40B4-BE49-F238E27FC236}">
                <a16:creationId xmlns:a16="http://schemas.microsoft.com/office/drawing/2014/main" id="{63BD7146-BC90-40AB-B67F-4665593E354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6F6191B-DF42-425E-9AA2-A12BEB4AAC1A}" type="slidenum">
              <a:rPr lang="en-US" altLang="en-US">
                <a:latin typeface="Helvetica" panose="020B0604020202020204" pitchFamily="34" charset="0"/>
              </a:rPr>
              <a:pPr/>
              <a:t>38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77826" name="Rectangle 2">
            <a:extLst>
              <a:ext uri="{FF2B5EF4-FFF2-40B4-BE49-F238E27FC236}">
                <a16:creationId xmlns:a16="http://schemas.microsoft.com/office/drawing/2014/main" id="{53ABCB88-F57C-449F-9BBA-8CBCE10745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25B571F5-3F63-42A6-A2CE-11055A242D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>
            <a:extLst>
              <a:ext uri="{FF2B5EF4-FFF2-40B4-BE49-F238E27FC236}">
                <a16:creationId xmlns:a16="http://schemas.microsoft.com/office/drawing/2014/main" id="{F1F65DFC-1FCF-44F4-816C-B4FA740DF0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B750DDC-AD40-4FDB-A5E3-8037842ED359}" type="slidenum">
              <a:rPr lang="en-US" altLang="en-US">
                <a:latin typeface="Helvetica" panose="020B0604020202020204" pitchFamily="34" charset="0"/>
              </a:rPr>
              <a:pPr/>
              <a:t>39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79874" name="Rectangle 2">
            <a:extLst>
              <a:ext uri="{FF2B5EF4-FFF2-40B4-BE49-F238E27FC236}">
                <a16:creationId xmlns:a16="http://schemas.microsoft.com/office/drawing/2014/main" id="{D871631B-2D6B-423F-977D-763E0EB425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0F0B748E-FF83-4BBD-9FDC-5CA494ADD4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>
            <a:extLst>
              <a:ext uri="{FF2B5EF4-FFF2-40B4-BE49-F238E27FC236}">
                <a16:creationId xmlns:a16="http://schemas.microsoft.com/office/drawing/2014/main" id="{792E8C3E-2315-4D93-A0D7-150D4C22093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54FA8A8-67E3-45F0-B56D-77126B37727B}" type="slidenum">
              <a:rPr lang="en-US" altLang="en-US">
                <a:latin typeface="Helvetica" panose="020B0604020202020204" pitchFamily="34" charset="0"/>
              </a:rPr>
              <a:pPr/>
              <a:t>40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81922" name="Rectangle 2">
            <a:extLst>
              <a:ext uri="{FF2B5EF4-FFF2-40B4-BE49-F238E27FC236}">
                <a16:creationId xmlns:a16="http://schemas.microsoft.com/office/drawing/2014/main" id="{0D858959-F375-41C1-8786-934B1C6EC0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113CE57C-83FF-4EEB-88BA-A694A4170A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7">
            <a:extLst>
              <a:ext uri="{FF2B5EF4-FFF2-40B4-BE49-F238E27FC236}">
                <a16:creationId xmlns:a16="http://schemas.microsoft.com/office/drawing/2014/main" id="{29BC7221-87EF-4E14-B108-FC66D19CAEB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43E97AD-8B84-44A0-AD54-A928EC7C0CC6}" type="slidenum">
              <a:rPr lang="en-US" altLang="en-US">
                <a:latin typeface="Helvetica" panose="020B0604020202020204" pitchFamily="34" charset="0"/>
              </a:rPr>
              <a:pPr/>
              <a:t>41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83970" name="Rectangle 2">
            <a:extLst>
              <a:ext uri="{FF2B5EF4-FFF2-40B4-BE49-F238E27FC236}">
                <a16:creationId xmlns:a16="http://schemas.microsoft.com/office/drawing/2014/main" id="{90CB9A43-EE84-4040-A894-22712888F2C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A0D7BD98-55D1-4C72-BF30-1E97FA60D9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7">
            <a:extLst>
              <a:ext uri="{FF2B5EF4-FFF2-40B4-BE49-F238E27FC236}">
                <a16:creationId xmlns:a16="http://schemas.microsoft.com/office/drawing/2014/main" id="{5FA4D3C0-E47B-490D-A52F-AC24FA7012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F0980B9-8DA3-429E-B4D6-A8D5F7D522F8}" type="slidenum">
              <a:rPr lang="en-US" altLang="en-US">
                <a:latin typeface="Helvetica" panose="020B0604020202020204" pitchFamily="34" charset="0"/>
              </a:rPr>
              <a:pPr/>
              <a:t>4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13314" name="Rectangle 2">
            <a:extLst>
              <a:ext uri="{FF2B5EF4-FFF2-40B4-BE49-F238E27FC236}">
                <a16:creationId xmlns:a16="http://schemas.microsoft.com/office/drawing/2014/main" id="{EFBC20D2-B338-46C3-A3D2-29C2231E8B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187A1363-0CBE-4D10-85FE-D675D2F0BA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4583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>
            <a:extLst>
              <a:ext uri="{FF2B5EF4-FFF2-40B4-BE49-F238E27FC236}">
                <a16:creationId xmlns:a16="http://schemas.microsoft.com/office/drawing/2014/main" id="{A351D08E-9068-43E8-B3A5-C7D126924C4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A3C1BDE-EA32-4B63-81B3-7DEBC02CD3A1}" type="slidenum">
              <a:rPr lang="en-US" altLang="en-US">
                <a:latin typeface="Helvetica" panose="020B0604020202020204" pitchFamily="34" charset="0"/>
              </a:rPr>
              <a:pPr/>
              <a:t>42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86018" name="Rectangle 2">
            <a:extLst>
              <a:ext uri="{FF2B5EF4-FFF2-40B4-BE49-F238E27FC236}">
                <a16:creationId xmlns:a16="http://schemas.microsoft.com/office/drawing/2014/main" id="{B024E46F-A481-42CB-B3D3-885C6368A4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52ED2803-9F71-484A-910B-37B6415094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>
            <a:extLst>
              <a:ext uri="{FF2B5EF4-FFF2-40B4-BE49-F238E27FC236}">
                <a16:creationId xmlns:a16="http://schemas.microsoft.com/office/drawing/2014/main" id="{EF23F2EF-1FDB-4A69-980F-5F7BD57BB14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603ADE5-550D-43EB-852F-E33F981D89AD}" type="slidenum">
              <a:rPr lang="en-US" altLang="en-US">
                <a:latin typeface="Helvetica" panose="020B0604020202020204" pitchFamily="34" charset="0"/>
              </a:rPr>
              <a:pPr/>
              <a:t>43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88066" name="Rectangle 2">
            <a:extLst>
              <a:ext uri="{FF2B5EF4-FFF2-40B4-BE49-F238E27FC236}">
                <a16:creationId xmlns:a16="http://schemas.microsoft.com/office/drawing/2014/main" id="{BCB0A4A0-1B0E-45A6-9578-2C0411A13E8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5987B70C-DCB5-428C-9207-FD962F2F85E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>
            <a:extLst>
              <a:ext uri="{FF2B5EF4-FFF2-40B4-BE49-F238E27FC236}">
                <a16:creationId xmlns:a16="http://schemas.microsoft.com/office/drawing/2014/main" id="{E41C5D5D-6AB9-4955-AAA8-EDDD7C7E8F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BB62748-E105-4DF5-A01E-3D117AC1F369}" type="slidenum">
              <a:rPr lang="en-US" altLang="en-US">
                <a:latin typeface="Helvetica" panose="020B0604020202020204" pitchFamily="34" charset="0"/>
              </a:rPr>
              <a:pPr/>
              <a:t>44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90114" name="Rectangle 2">
            <a:extLst>
              <a:ext uri="{FF2B5EF4-FFF2-40B4-BE49-F238E27FC236}">
                <a16:creationId xmlns:a16="http://schemas.microsoft.com/office/drawing/2014/main" id="{FED9895A-88EE-4AF8-98C8-4AAE58B33FE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E5239130-47D8-465E-A78A-6F9756E616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7">
            <a:extLst>
              <a:ext uri="{FF2B5EF4-FFF2-40B4-BE49-F238E27FC236}">
                <a16:creationId xmlns:a16="http://schemas.microsoft.com/office/drawing/2014/main" id="{3AB2FF25-BFC2-4B06-A523-BCE46F6318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50B6C58-8CEF-4701-90F0-F1E1E6DA2B77}" type="slidenum">
              <a:rPr lang="en-US" altLang="en-US">
                <a:latin typeface="Helvetica" panose="020B0604020202020204" pitchFamily="34" charset="0"/>
              </a:rPr>
              <a:pPr/>
              <a:t>45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C091826B-73EE-4B5E-9475-60DDC91D92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56416C36-E415-4575-9E46-73C2C2CC2D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>
            <a:extLst>
              <a:ext uri="{FF2B5EF4-FFF2-40B4-BE49-F238E27FC236}">
                <a16:creationId xmlns:a16="http://schemas.microsoft.com/office/drawing/2014/main" id="{AD63D1B7-4F71-436A-BDBE-65E9B7AF3D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0E1F13B-B930-43DE-82B6-A1287E4C1980}" type="slidenum">
              <a:rPr lang="en-US" altLang="en-US">
                <a:latin typeface="Helvetica" panose="020B0604020202020204" pitchFamily="34" charset="0"/>
              </a:rPr>
              <a:pPr/>
              <a:t>46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94210" name="Rectangle 2">
            <a:extLst>
              <a:ext uri="{FF2B5EF4-FFF2-40B4-BE49-F238E27FC236}">
                <a16:creationId xmlns:a16="http://schemas.microsoft.com/office/drawing/2014/main" id="{A4A1F33A-DABC-466D-9BC1-E803F245A2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1" name="Rectangle 3">
            <a:extLst>
              <a:ext uri="{FF2B5EF4-FFF2-40B4-BE49-F238E27FC236}">
                <a16:creationId xmlns:a16="http://schemas.microsoft.com/office/drawing/2014/main" id="{4070F4A6-0DB6-4678-851C-8F8DB7EA9F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>
            <a:extLst>
              <a:ext uri="{FF2B5EF4-FFF2-40B4-BE49-F238E27FC236}">
                <a16:creationId xmlns:a16="http://schemas.microsoft.com/office/drawing/2014/main" id="{25564B72-4583-4CEA-9C87-A27D415DBC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38C94CB-3A5B-4E3C-937E-176733C9E57A}" type="slidenum">
              <a:rPr lang="en-US" altLang="en-US">
                <a:latin typeface="Helvetica" panose="020B0604020202020204" pitchFamily="34" charset="0"/>
              </a:rPr>
              <a:pPr/>
              <a:t>47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96258" name="Rectangle 2">
            <a:extLst>
              <a:ext uri="{FF2B5EF4-FFF2-40B4-BE49-F238E27FC236}">
                <a16:creationId xmlns:a16="http://schemas.microsoft.com/office/drawing/2014/main" id="{CF328D5C-08FD-45FC-8153-A9BF59DAF68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9" name="Rectangle 3">
            <a:extLst>
              <a:ext uri="{FF2B5EF4-FFF2-40B4-BE49-F238E27FC236}">
                <a16:creationId xmlns:a16="http://schemas.microsoft.com/office/drawing/2014/main" id="{DA5EDCF0-B32C-4721-B57B-E5220B538B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Rectangle 7">
            <a:extLst>
              <a:ext uri="{FF2B5EF4-FFF2-40B4-BE49-F238E27FC236}">
                <a16:creationId xmlns:a16="http://schemas.microsoft.com/office/drawing/2014/main" id="{B1554B61-447D-4F76-806C-00038640C9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4D44878-1913-46D9-A963-FCD6845EA189}" type="slidenum">
              <a:rPr lang="en-US" altLang="en-US">
                <a:latin typeface="Helvetica" panose="020B0604020202020204" pitchFamily="34" charset="0"/>
              </a:rPr>
              <a:pPr/>
              <a:t>48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98306" name="Rectangle 2">
            <a:extLst>
              <a:ext uri="{FF2B5EF4-FFF2-40B4-BE49-F238E27FC236}">
                <a16:creationId xmlns:a16="http://schemas.microsoft.com/office/drawing/2014/main" id="{93265A4B-D2F1-4CAF-B1C3-4788CEDD85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7" name="Rectangle 3">
            <a:extLst>
              <a:ext uri="{FF2B5EF4-FFF2-40B4-BE49-F238E27FC236}">
                <a16:creationId xmlns:a16="http://schemas.microsoft.com/office/drawing/2014/main" id="{28952B04-C015-4BFE-A36D-0F4623696C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>
            <a:extLst>
              <a:ext uri="{FF2B5EF4-FFF2-40B4-BE49-F238E27FC236}">
                <a16:creationId xmlns:a16="http://schemas.microsoft.com/office/drawing/2014/main" id="{9645B5D3-5E05-489B-BBD4-AE085D4280A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B6E4A82-2BAA-4814-8D2B-C6FF14C7D755}" type="slidenum">
              <a:rPr lang="en-US" altLang="en-US">
                <a:latin typeface="Helvetica" panose="020B0604020202020204" pitchFamily="34" charset="0"/>
              </a:rPr>
              <a:pPr/>
              <a:t>5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15362" name="Rectangle 2">
            <a:extLst>
              <a:ext uri="{FF2B5EF4-FFF2-40B4-BE49-F238E27FC236}">
                <a16:creationId xmlns:a16="http://schemas.microsoft.com/office/drawing/2014/main" id="{71B3673C-8E42-4AE1-9CE6-91C6F6E798B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506D4954-0343-4F85-B861-69E9C14A6E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>
            <a:extLst>
              <a:ext uri="{FF2B5EF4-FFF2-40B4-BE49-F238E27FC236}">
                <a16:creationId xmlns:a16="http://schemas.microsoft.com/office/drawing/2014/main" id="{B44B6F08-B757-4775-948B-82A383FC4E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6367FF-A034-4672-A7A6-EF40FC3647DF}" type="slidenum">
              <a:rPr lang="en-US" altLang="en-US">
                <a:latin typeface="Helvetica" panose="020B0604020202020204" pitchFamily="34" charset="0"/>
              </a:rPr>
              <a:pPr/>
              <a:t>7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18434" name="Rectangle 2">
            <a:extLst>
              <a:ext uri="{FF2B5EF4-FFF2-40B4-BE49-F238E27FC236}">
                <a16:creationId xmlns:a16="http://schemas.microsoft.com/office/drawing/2014/main" id="{949002C5-6154-47E3-A150-3CD3ABF30B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F945C94F-E772-44F5-A0E8-4B8589575E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>
            <a:extLst>
              <a:ext uri="{FF2B5EF4-FFF2-40B4-BE49-F238E27FC236}">
                <a16:creationId xmlns:a16="http://schemas.microsoft.com/office/drawing/2014/main" id="{A172A9F1-930E-458D-9EFE-99352AF5852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9A3F45B-459A-489E-BA28-0EAF59E9B988}" type="slidenum">
              <a:rPr lang="en-US" altLang="en-US">
                <a:latin typeface="Helvetica" panose="020B0604020202020204" pitchFamily="34" charset="0"/>
              </a:rPr>
              <a:pPr/>
              <a:t>8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725E42B3-2CF7-4F66-83B2-145CA8AC25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2C7E05B6-7656-459D-9139-565F83D1B8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>
            <a:extLst>
              <a:ext uri="{FF2B5EF4-FFF2-40B4-BE49-F238E27FC236}">
                <a16:creationId xmlns:a16="http://schemas.microsoft.com/office/drawing/2014/main" id="{54E70112-4D82-40CB-99FA-FCA2881009A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A78F827-A544-4C0F-92F0-46CB0B074831}" type="slidenum">
              <a:rPr lang="en-US" altLang="en-US">
                <a:latin typeface="Helvetica" panose="020B0604020202020204" pitchFamily="34" charset="0"/>
              </a:rPr>
              <a:pPr/>
              <a:t>9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5FED1897-8544-42F4-AAFE-840967ED1A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B411AA7C-F79A-4FE5-8A35-140B450A92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>
            <a:extLst>
              <a:ext uri="{FF2B5EF4-FFF2-40B4-BE49-F238E27FC236}">
                <a16:creationId xmlns:a16="http://schemas.microsoft.com/office/drawing/2014/main" id="{1661E3A8-A660-4482-9EFE-05B0F65B44D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98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19C8348-6C41-4D82-8AC3-A58BA10F0B06}" type="slidenum">
              <a:rPr lang="en-US" altLang="en-US">
                <a:latin typeface="Helvetica" panose="020B0604020202020204" pitchFamily="34" charset="0"/>
              </a:rPr>
              <a:pPr/>
              <a:t>10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010114D3-CAC5-4AF4-93D3-F5D96A2303D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5855EE26-4AFB-4702-9896-C11CB920F7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BD21303_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520" y="6524725"/>
            <a:ext cx="886248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 descr="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13466"/>
            <a:ext cx="1678517" cy="74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9"/>
          <p:cNvSpPr txBox="1">
            <a:spLocks noChangeArrowheads="1"/>
          </p:cNvSpPr>
          <p:nvPr userDrawn="1"/>
        </p:nvSpPr>
        <p:spPr bwMode="auto">
          <a:xfrm>
            <a:off x="10346459" y="6483350"/>
            <a:ext cx="2256367" cy="357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  <a:defRPr/>
            </a:pPr>
            <a:r>
              <a:rPr lang="zh-TW" altLang="en-US" b="1" dirty="0">
                <a:solidFill>
                  <a:srgbClr val="0000FF"/>
                </a:solidFill>
                <a:latin typeface="Arial" pitchFamily="34" charset="0"/>
                <a:ea typeface="全真中隸書" pitchFamily="49" charset="-120"/>
              </a:rPr>
              <a:t>國立台灣大學</a:t>
            </a:r>
          </a:p>
          <a:p>
            <a:pPr eaLnBrk="1" hangingPunct="1">
              <a:lnSpc>
                <a:spcPct val="40000"/>
              </a:lnSpc>
              <a:spcBef>
                <a:spcPct val="50000"/>
              </a:spcBef>
              <a:defRPr/>
            </a:pPr>
            <a:r>
              <a:rPr lang="zh-TW" altLang="en-US" b="1" dirty="0">
                <a:solidFill>
                  <a:srgbClr val="0000FF"/>
                </a:solidFill>
                <a:latin typeface="Arial" pitchFamily="34" charset="0"/>
                <a:ea typeface="全真中隸書" pitchFamily="49" charset="-120"/>
              </a:rPr>
              <a:t>資訊工程學系</a:t>
            </a:r>
          </a:p>
        </p:txBody>
      </p:sp>
      <p:sp>
        <p:nvSpPr>
          <p:cNvPr id="1259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1259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89624DE5-1F45-4EFD-A402-47633E565A1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2140163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7420C1-AED1-4BE4-B2EC-DD8A7B43BF0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19096496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54017" y="3"/>
            <a:ext cx="2743200" cy="60102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24417" y="3"/>
            <a:ext cx="8026400" cy="60102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46095A-61EB-4EA6-A17E-97FC3EA4004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50412337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A9B92152-9C19-4100-A6C1-9A38AF209809}"/>
              </a:ext>
            </a:extLst>
          </p:cNvPr>
          <p:cNvGrpSpPr>
            <a:grpSpLocks/>
          </p:cNvGrpSpPr>
          <p:nvPr/>
        </p:nvGrpSpPr>
        <p:grpSpPr bwMode="auto">
          <a:xfrm>
            <a:off x="264584" y="2960688"/>
            <a:ext cx="114808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B9E57EAF-4860-41F8-9EC6-A2A5F0DE38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C8B0ED74-7EE2-47E5-9495-A0F678CCF5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DBA218CB-1E22-4388-8F38-D0627FE65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0942EEC6-6570-4D3F-9FE8-2CE13B0095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52933" y="6588126"/>
            <a:ext cx="3617384" cy="246063"/>
          </a:xfrm>
          <a:prstGeom prst="rect">
            <a:avLst/>
          </a:prstGeom>
          <a:noFill/>
          <a:ln>
            <a:noFill/>
          </a:ln>
        </p:spPr>
        <p:txBody>
          <a:bodyPr lIns="91435" tIns="45718" rIns="91435" bIns="45718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336699"/>
                </a:solidFill>
                <a:latin typeface="Helvetica" pitchFamily="-84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CC8FC8D5-4FD0-4817-88AC-0591183686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205" y="6613526"/>
            <a:ext cx="2730224" cy="246217"/>
          </a:xfrm>
          <a:prstGeom prst="rect">
            <a:avLst/>
          </a:prstGeom>
          <a:noFill/>
          <a:ln>
            <a:noFill/>
          </a:ln>
        </p:spPr>
        <p:txBody>
          <a:bodyPr wrap="none" lIns="91435" tIns="45718" rIns="91435" bIns="45718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336699"/>
                </a:solidFill>
                <a:latin typeface="Helvetica" pitchFamily="-84" charset="0"/>
              </a:rPr>
              <a:t>Operating System Concepts – 10</a:t>
            </a:r>
            <a:r>
              <a:rPr lang="en-US" altLang="en-US" sz="1000" b="1" baseline="30000" dirty="0">
                <a:solidFill>
                  <a:srgbClr val="336699"/>
                </a:solidFill>
                <a:latin typeface="Helvetica" pitchFamily="-84" charset="0"/>
              </a:rPr>
              <a:t>th</a:t>
            </a:r>
            <a:r>
              <a:rPr lang="en-US" altLang="en-US" sz="1000" b="1" dirty="0">
                <a:solidFill>
                  <a:srgbClr val="33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759BB3EB-4310-43F8-96CB-DE1924193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984" y="4157663"/>
            <a:ext cx="2749549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EED5E69C-2C77-42B8-8233-DBD806735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8951" y="4006850"/>
            <a:ext cx="3115733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</p:spPr>
        <p:txBody>
          <a:bodyPr wrap="none" lIns="91435" tIns="45718" rIns="91435" bIns="45718" anchor="ctr"/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685800"/>
            <a:ext cx="103632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760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8592417" y="6524625"/>
            <a:ext cx="3860800" cy="47625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  <a:endParaRPr lang="en-US" altLang="zh-TW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608168" y="6524625"/>
            <a:ext cx="2844800" cy="47625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29B0A6-A5B9-4F19-A482-C4080EE7DAE7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33415123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39FA5D-3C99-458A-B5CE-1A20B0004D8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62111948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67835" y="1484313"/>
            <a:ext cx="5171017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42052" y="1484313"/>
            <a:ext cx="5173133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C842E-8AC1-4897-A77D-317734F4B8A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15333390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B4360E-E91E-4644-9362-F348235B67B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1964449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56EE8-6D9C-4C63-81CD-2510EDDF175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78626617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8DE500-F4A3-43BD-8325-8769892E53E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85603945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B85E0E-9478-4EF8-A008-0DC72EAD464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25813805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319626-7FCA-4259-9FC2-BD3FE3483E7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3963412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24417" y="0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7835" y="1484313"/>
            <a:ext cx="10547351" cy="4525962"/>
          </a:xfrm>
          <a:prstGeom prst="rect">
            <a:avLst/>
          </a:prstGeom>
          <a:solidFill>
            <a:srgbClr val="D7D7FF">
              <a:alpha val="5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/>
              <a:t>Click to 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</a:p>
        </p:txBody>
      </p:sp>
      <p:sp>
        <p:nvSpPr>
          <p:cNvPr id="12493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11767" y="6508750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solidFill>
                  <a:srgbClr val="FFFF00"/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12493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592417" y="65246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altLang="zh-TW"/>
              <a:t>/42</a:t>
            </a:r>
          </a:p>
        </p:txBody>
      </p:sp>
      <p:sp>
        <p:nvSpPr>
          <p:cNvPr id="12493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08168" y="65246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B7051B7D-0CED-42D3-83A2-FB443CE9D47D}" type="slidenum">
              <a:rPr lang="en-US" altLang="zh-TW" smtClean="0"/>
              <a:pPr>
                <a:defRPr/>
              </a:pPr>
              <a:t>‹#›</a:t>
            </a:fld>
            <a:endParaRPr lang="en-US" altLang="zh-TW" dirty="0"/>
          </a:p>
        </p:txBody>
      </p:sp>
      <p:pic>
        <p:nvPicPr>
          <p:cNvPr id="1031" name="Picture 7" descr="BD21303_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1182" y="6588128"/>
            <a:ext cx="9121829" cy="26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 descr="4"/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6381750"/>
            <a:ext cx="104563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3" name="Text Box 9"/>
          <p:cNvSpPr txBox="1">
            <a:spLocks noChangeArrowheads="1"/>
          </p:cNvSpPr>
          <p:nvPr userDrawn="1"/>
        </p:nvSpPr>
        <p:spPr bwMode="auto">
          <a:xfrm>
            <a:off x="10848528" y="6541135"/>
            <a:ext cx="1871133" cy="319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Bickley Script LET" pitchFamily="2" charset="0"/>
                <a:ea typeface="新細明體" pitchFamily="18" charset="-120"/>
              </a:defRPr>
            </a:lvl9pPr>
          </a:lstStyle>
          <a:p>
            <a:pPr algn="just" eaLnBrk="1" hangingPunct="1"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altLang="zh-TW" sz="1600" b="1" dirty="0">
                <a:solidFill>
                  <a:srgbClr val="0000FF"/>
                </a:solidFill>
                <a:latin typeface="Arial" pitchFamily="34" charset="0"/>
                <a:ea typeface="全真中隸書" pitchFamily="49" charset="-120"/>
              </a:rPr>
              <a:t>  </a:t>
            </a:r>
            <a:r>
              <a:rPr lang="zh-TW" altLang="en-US" sz="1600" b="1" dirty="0">
                <a:solidFill>
                  <a:srgbClr val="0000FF"/>
                </a:solidFill>
                <a:latin typeface="Arial" pitchFamily="34" charset="0"/>
                <a:ea typeface="全真中隸書" pitchFamily="49" charset="-120"/>
              </a:rPr>
              <a:t>資工系網媒所</a:t>
            </a:r>
          </a:p>
          <a:p>
            <a:pPr algn="just" eaLnBrk="1" hangingPunct="1">
              <a:lnSpc>
                <a:spcPct val="40000"/>
              </a:lnSpc>
              <a:spcBef>
                <a:spcPct val="50000"/>
              </a:spcBef>
              <a:defRPr/>
            </a:pPr>
            <a:r>
              <a:rPr lang="zh-TW" altLang="en-US" sz="1600" b="1" dirty="0">
                <a:solidFill>
                  <a:srgbClr val="FE0E02"/>
                </a:solidFill>
                <a:latin typeface="Arial" pitchFamily="34" charset="0"/>
                <a:ea typeface="全真中隸書" pitchFamily="49" charset="-120"/>
              </a:rPr>
              <a:t>  </a:t>
            </a:r>
            <a:r>
              <a:rPr lang="en-US" altLang="zh-TW" sz="1600" b="1" dirty="0">
                <a:solidFill>
                  <a:srgbClr val="FE0E02"/>
                </a:solidFill>
                <a:latin typeface="Arial" pitchFamily="34" charset="0"/>
                <a:ea typeface="全真中隸書" pitchFamily="49" charset="-120"/>
              </a:rPr>
              <a:t>NEWS</a:t>
            </a:r>
            <a:r>
              <a:rPr lang="zh-TW" altLang="en-US" sz="1600" b="1" dirty="0">
                <a:solidFill>
                  <a:srgbClr val="FE0E02"/>
                </a:solidFill>
                <a:latin typeface="Arial" pitchFamily="34" charset="0"/>
                <a:ea typeface="全真中隸書" pitchFamily="49" charset="-120"/>
              </a:rPr>
              <a:t>實驗室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2" r:id="rId12"/>
  </p:sldLayoutIdLst>
  <p:transition spd="slow">
    <p:wipe/>
  </p:transition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rgbClr val="0000FF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rgbClr val="0000FF"/>
          </a:solidFill>
          <a:latin typeface="Times New Roman" pitchFamily="18" charset="0"/>
          <a:ea typeface="新細明體" pitchFamily="18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rgbClr val="0000FF"/>
          </a:solidFill>
          <a:latin typeface="Times New Roman" pitchFamily="18" charset="0"/>
          <a:ea typeface="新細明體" pitchFamily="18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rgbClr val="0000FF"/>
          </a:solidFill>
          <a:latin typeface="Times New Roman" pitchFamily="18" charset="0"/>
          <a:ea typeface="新細明體" pitchFamily="18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rgbClr val="0000FF"/>
          </a:solidFill>
          <a:latin typeface="Times New Roman" pitchFamily="18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 b="1">
          <a:solidFill>
            <a:srgbClr val="0000FF"/>
          </a:solidFill>
          <a:latin typeface="Times New Roman" pitchFamily="18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 b="1">
          <a:solidFill>
            <a:srgbClr val="0000FF"/>
          </a:solidFill>
          <a:latin typeface="Times New Roman" pitchFamily="18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 b="1">
          <a:solidFill>
            <a:srgbClr val="0000FF"/>
          </a:solidFill>
          <a:latin typeface="Times New Roman" pitchFamily="18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 b="1">
          <a:solidFill>
            <a:srgbClr val="0000FF"/>
          </a:solidFill>
          <a:latin typeface="Times New Roman" pitchFamily="18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7"/>
        </a:buBlip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80000"/>
        <a:buBlip>
          <a:blip r:embed="rId18"/>
        </a:buBlip>
        <a:defRPr kumimoji="1"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70000"/>
        <a:buBlip>
          <a:blip r:embed="rId19"/>
        </a:buBlip>
        <a:defRPr kumimoji="1"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70000"/>
        <a:buBlip>
          <a:blip r:embed="rId20"/>
        </a:buBlip>
        <a:defRPr kumimoji="1"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18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Wingdings" pitchFamily="2" charset="2"/>
        <a:buChar char="ü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Wingdings" pitchFamily="2" charset="2"/>
        <a:buChar char="ü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Wingdings" pitchFamily="2" charset="2"/>
        <a:buChar char="ü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Wingdings" pitchFamily="2" charset="2"/>
        <a:buChar char="ü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Chapter 12:  I/O Systems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51871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>
            <a:extLst>
              <a:ext uri="{FF2B5EF4-FFF2-40B4-BE49-F238E27FC236}">
                <a16:creationId xmlns:a16="http://schemas.microsoft.com/office/drawing/2014/main" id="{3E013420-E3E1-42C7-983E-40DA983C7C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33593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Interrupts</a:t>
            </a:r>
          </a:p>
        </p:txBody>
      </p:sp>
      <p:sp>
        <p:nvSpPr>
          <p:cNvPr id="21506" name="Rectangle 3">
            <a:extLst>
              <a:ext uri="{FF2B5EF4-FFF2-40B4-BE49-F238E27FC236}">
                <a16:creationId xmlns:a16="http://schemas.microsoft.com/office/drawing/2014/main" id="{AF4F4E91-1575-4B90-B20C-7855250835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19436" y="946172"/>
            <a:ext cx="10153128" cy="5643679"/>
          </a:xfrm>
        </p:spPr>
        <p:txBody>
          <a:bodyPr/>
          <a:lstStyle/>
          <a:p>
            <a:r>
              <a:rPr lang="en-US" altLang="en-US" dirty="0"/>
              <a:t>Polling can happen in 3 instruction cycles</a:t>
            </a:r>
          </a:p>
          <a:p>
            <a:pPr lvl="1"/>
            <a:r>
              <a:rPr lang="en-US" altLang="en-US" dirty="0"/>
              <a:t>Read status, logical-and to extract status bit, branch if not zero</a:t>
            </a:r>
          </a:p>
          <a:p>
            <a:pPr lvl="1"/>
            <a:r>
              <a:rPr lang="en-US" altLang="en-US" dirty="0"/>
              <a:t>How to be more efficient if non-zero infrequently?</a:t>
            </a:r>
          </a:p>
          <a:p>
            <a:r>
              <a:rPr lang="en-US" altLang="en-US" dirty="0"/>
              <a:t>CPU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Interrupt-request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line</a:t>
            </a:r>
            <a:r>
              <a:rPr lang="en-US" altLang="en-US" dirty="0"/>
              <a:t> triggered by I/O device</a:t>
            </a:r>
          </a:p>
          <a:p>
            <a:pPr lvl="1"/>
            <a:r>
              <a:rPr lang="en-US" altLang="en-US" dirty="0"/>
              <a:t>Checked by processor after each instruction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Interrupt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handler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receives interrupts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Maskable</a:t>
            </a:r>
            <a:r>
              <a:rPr lang="en-US" altLang="en-US" dirty="0"/>
              <a:t> to ignore or delay some interrupts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Interrupt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vector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to dispatch interrupt to correct handler</a:t>
            </a:r>
          </a:p>
          <a:p>
            <a:pPr lvl="1"/>
            <a:r>
              <a:rPr lang="en-US" altLang="en-US" dirty="0"/>
              <a:t>Context switch at start and end</a:t>
            </a:r>
          </a:p>
          <a:p>
            <a:pPr lvl="1"/>
            <a:r>
              <a:rPr lang="en-US" altLang="en-US" dirty="0"/>
              <a:t>Based on priority</a:t>
            </a:r>
          </a:p>
          <a:p>
            <a:pPr lvl="1"/>
            <a:r>
              <a:rPr lang="en-US" altLang="en-US" dirty="0"/>
              <a:t>Some </a:t>
            </a:r>
            <a:r>
              <a:rPr lang="en-US" altLang="en-US" b="1" dirty="0" err="1">
                <a:solidFill>
                  <a:srgbClr val="006699"/>
                </a:solidFill>
                <a:latin typeface="+mj-lt"/>
              </a:rPr>
              <a:t>nonmaskable</a:t>
            </a:r>
            <a:endParaRPr lang="en-US" altLang="en-US" b="1" dirty="0">
              <a:solidFill>
                <a:srgbClr val="006699"/>
              </a:solidFill>
              <a:latin typeface="+mj-lt"/>
            </a:endParaRPr>
          </a:p>
          <a:p>
            <a:pPr lvl="1"/>
            <a:r>
              <a:rPr lang="en-US" altLang="en-US" dirty="0">
                <a:solidFill>
                  <a:srgbClr val="000000"/>
                </a:solidFill>
              </a:rPr>
              <a:t>Interrupt chaining if more than one device at same interrupt number</a:t>
            </a: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>
            <a:extLst>
              <a:ext uri="{FF2B5EF4-FFF2-40B4-BE49-F238E27FC236}">
                <a16:creationId xmlns:a16="http://schemas.microsoft.com/office/drawing/2014/main" id="{81ECD38A-AC8D-41F6-8833-63662AFADC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12988" y="233593"/>
            <a:ext cx="7897812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Interrupt-Driven I/O Cycle</a:t>
            </a:r>
            <a:endParaRPr lang="en-US" altLang="en-US" sz="2400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5C9699A0-A566-4D77-AA55-2DAF47B313A2}"/>
              </a:ext>
            </a:extLst>
          </p:cNvPr>
          <p:cNvGrpSpPr/>
          <p:nvPr/>
        </p:nvGrpSpPr>
        <p:grpSpPr>
          <a:xfrm>
            <a:off x="3647729" y="1295815"/>
            <a:ext cx="5184576" cy="5085513"/>
            <a:chOff x="3647729" y="1295815"/>
            <a:chExt cx="5184576" cy="508551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1896D68E-B09E-4059-B355-0E56814B0102}"/>
                </a:ext>
              </a:extLst>
            </p:cNvPr>
            <p:cNvSpPr/>
            <p:nvPr/>
          </p:nvSpPr>
          <p:spPr bwMode="auto">
            <a:xfrm>
              <a:off x="3647729" y="1295815"/>
              <a:ext cx="5184576" cy="5085513"/>
            </a:xfrm>
            <a:prstGeom prst="rect">
              <a:avLst/>
            </a:prstGeom>
            <a:solidFill>
              <a:schemeClr val="bg1"/>
            </a:solidFill>
            <a:ln w="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TW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ickley Script LET" pitchFamily="2" charset="0"/>
                <a:ea typeface="新細明體" pitchFamily="18" charset="-120"/>
              </a:endParaRPr>
            </a:p>
          </p:txBody>
        </p:sp>
        <p:pic>
          <p:nvPicPr>
            <p:cNvPr id="23554" name="Picture 2">
              <a:extLst>
                <a:ext uri="{FF2B5EF4-FFF2-40B4-BE49-F238E27FC236}">
                  <a16:creationId xmlns:a16="http://schemas.microsoft.com/office/drawing/2014/main" id="{25013DE9-A3BA-40F9-A790-C287B11C11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95713" y="1412776"/>
              <a:ext cx="4932362" cy="4860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2C03C3AC-94F3-4AFB-A28C-8ECC6987B5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20893"/>
            <a:ext cx="8229600" cy="576263"/>
          </a:xfrm>
        </p:spPr>
        <p:txBody>
          <a:bodyPr/>
          <a:lstStyle/>
          <a:p>
            <a:r>
              <a:rPr lang="en-US" altLang="en-US" dirty="0"/>
              <a:t>Interrupts (Cont.)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F7BDE57-650C-40E0-88CB-8A3901D724C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3392" y="1165226"/>
            <a:ext cx="11161240" cy="4530725"/>
          </a:xfrm>
        </p:spPr>
        <p:txBody>
          <a:bodyPr/>
          <a:lstStyle/>
          <a:p>
            <a:r>
              <a:rPr lang="en-US" altLang="en-US" dirty="0"/>
              <a:t>Interrupt mechanism also used for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exceptions</a:t>
            </a:r>
          </a:p>
          <a:p>
            <a:pPr lvl="1"/>
            <a:r>
              <a:rPr lang="en-US" altLang="en-US" dirty="0"/>
              <a:t>Terminate process, crash system due to hardware error</a:t>
            </a:r>
          </a:p>
          <a:p>
            <a:r>
              <a:rPr lang="en-US" altLang="en-US" dirty="0"/>
              <a:t>Page fault executes when memory access error</a:t>
            </a:r>
          </a:p>
          <a:p>
            <a:r>
              <a:rPr lang="en-US" altLang="en-US" dirty="0"/>
              <a:t>System call executes via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dirty="0"/>
              <a:t> to trigger kernel to execute request</a:t>
            </a:r>
          </a:p>
          <a:p>
            <a:r>
              <a:rPr lang="en-US" altLang="en-US" dirty="0"/>
              <a:t>Multi-CPU systems can process interrupts concurrently</a:t>
            </a:r>
          </a:p>
          <a:p>
            <a:pPr lvl="1"/>
            <a:r>
              <a:rPr lang="en-US" altLang="en-US" dirty="0"/>
              <a:t>If operating system designed to handle it</a:t>
            </a:r>
          </a:p>
          <a:p>
            <a:r>
              <a:rPr lang="en-US" altLang="en-US" dirty="0"/>
              <a:t>Used for time-sensitive processing, frequent, must be fast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pPr lvl="1"/>
            <a:endParaRPr lang="en-US" altLang="en-US" dirty="0"/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>
            <a:extLst>
              <a:ext uri="{FF2B5EF4-FFF2-40B4-BE49-F238E27FC236}">
                <a16:creationId xmlns:a16="http://schemas.microsoft.com/office/drawing/2014/main" id="{A662628E-D4C2-42F3-8884-F91FAAD338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33593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Latency</a:t>
            </a:r>
          </a:p>
        </p:txBody>
      </p:sp>
      <p:sp>
        <p:nvSpPr>
          <p:cNvPr id="26626" name="Rectangle 3">
            <a:extLst>
              <a:ext uri="{FF2B5EF4-FFF2-40B4-BE49-F238E27FC236}">
                <a16:creationId xmlns:a16="http://schemas.microsoft.com/office/drawing/2014/main" id="{81D5E6AB-B77F-4623-A6B8-1F5B5E9E03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1069974"/>
            <a:ext cx="12192000" cy="5383361"/>
          </a:xfrm>
        </p:spPr>
        <p:txBody>
          <a:bodyPr/>
          <a:lstStyle/>
          <a:p>
            <a:r>
              <a:rPr lang="en-US" altLang="en-US" sz="2400" dirty="0"/>
              <a:t>Stressing interrupt management because even single-user systems manage hundreds of interrupts per second and servers hundreds of thousands</a:t>
            </a:r>
          </a:p>
          <a:p>
            <a:r>
              <a:rPr lang="en-US" altLang="en-US" sz="2400" dirty="0">
                <a:solidFill>
                  <a:srgbClr val="000000"/>
                </a:solidFill>
              </a:rPr>
              <a:t>For example, a quiet macOS desktop generated 23,000 interrupts over 10 seconds</a:t>
            </a:r>
          </a:p>
        </p:txBody>
      </p:sp>
      <p:pic>
        <p:nvPicPr>
          <p:cNvPr id="26627" name="Picture 2">
            <a:extLst>
              <a:ext uri="{FF2B5EF4-FFF2-40B4-BE49-F238E27FC236}">
                <a16:creationId xmlns:a16="http://schemas.microsoft.com/office/drawing/2014/main" id="{4FB7145A-0831-4FD5-9404-700B90FD0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400" y="2670374"/>
            <a:ext cx="5113229" cy="3206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77092025-6FA1-410E-B206-2F3B34FA92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088" y="2420887"/>
            <a:ext cx="4798254" cy="4032448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>
            <a:extLst>
              <a:ext uri="{FF2B5EF4-FFF2-40B4-BE49-F238E27FC236}">
                <a16:creationId xmlns:a16="http://schemas.microsoft.com/office/drawing/2014/main" id="{9DB4C98D-1C11-4BFD-B9BB-7F7E5E2817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3392" y="260648"/>
            <a:ext cx="10945215" cy="560387"/>
          </a:xfrm>
        </p:spPr>
        <p:txBody>
          <a:bodyPr/>
          <a:lstStyle/>
          <a:p>
            <a:pPr eaLnBrk="1" hangingPunct="1"/>
            <a:r>
              <a:rPr lang="en-US" altLang="en-US" dirty="0"/>
              <a:t>Intel Pentium Processor Event-Vector Table</a:t>
            </a:r>
          </a:p>
        </p:txBody>
      </p:sp>
      <p:pic>
        <p:nvPicPr>
          <p:cNvPr id="28674" name="Picture 5">
            <a:extLst>
              <a:ext uri="{FF2B5EF4-FFF2-40B4-BE49-F238E27FC236}">
                <a16:creationId xmlns:a16="http://schemas.microsoft.com/office/drawing/2014/main" id="{6122AF6E-4199-45A7-8FF8-1A13FE6703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640" y="1140270"/>
            <a:ext cx="6797872" cy="5457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>
            <a:extLst>
              <a:ext uri="{FF2B5EF4-FFF2-40B4-BE49-F238E27FC236}">
                <a16:creationId xmlns:a16="http://schemas.microsoft.com/office/drawing/2014/main" id="{D08A78FC-7817-46CC-8185-46578FF0FA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170093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Direct Memory Access</a:t>
            </a:r>
          </a:p>
        </p:txBody>
      </p:sp>
      <p:sp>
        <p:nvSpPr>
          <p:cNvPr id="30722" name="Rectangle 3">
            <a:extLst>
              <a:ext uri="{FF2B5EF4-FFF2-40B4-BE49-F238E27FC236}">
                <a16:creationId xmlns:a16="http://schemas.microsoft.com/office/drawing/2014/main" id="{5E3B8677-43AA-4783-8372-9A9684748C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27720" y="1268760"/>
            <a:ext cx="11136560" cy="4876800"/>
          </a:xfrm>
        </p:spPr>
        <p:txBody>
          <a:bodyPr/>
          <a:lstStyle/>
          <a:p>
            <a:r>
              <a:rPr lang="en-US" altLang="en-US" sz="2400" dirty="0"/>
              <a:t>Used to avoid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programmed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I/O</a:t>
            </a:r>
            <a:r>
              <a:rPr lang="en-US" altLang="en-US" sz="2400" dirty="0"/>
              <a:t> (one byte at a time) for large data movement </a:t>
            </a:r>
          </a:p>
          <a:p>
            <a:r>
              <a:rPr lang="en-US" altLang="en-US" sz="2400" dirty="0"/>
              <a:t>Requires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DMA</a:t>
            </a:r>
            <a:r>
              <a:rPr lang="en-US" altLang="en-US" sz="2400" dirty="0"/>
              <a:t> controller</a:t>
            </a:r>
          </a:p>
          <a:p>
            <a:r>
              <a:rPr lang="en-US" altLang="en-US" sz="2400" dirty="0"/>
              <a:t>Bypasses CPU to transfer data directly between I/O device and memory </a:t>
            </a:r>
            <a:endParaRPr lang="en-US" altLang="en-US" sz="700" dirty="0"/>
          </a:p>
          <a:p>
            <a:r>
              <a:rPr lang="en-US" altLang="en-US" sz="2400" dirty="0"/>
              <a:t>OS writes DMA command block into memory </a:t>
            </a:r>
          </a:p>
          <a:p>
            <a:pPr lvl="1"/>
            <a:r>
              <a:rPr lang="en-US" altLang="en-US" sz="1400" dirty="0"/>
              <a:t>Source and destination addresses</a:t>
            </a:r>
          </a:p>
          <a:p>
            <a:pPr lvl="1"/>
            <a:r>
              <a:rPr lang="en-US" altLang="en-US" sz="1400" dirty="0"/>
              <a:t>Read or write mode</a:t>
            </a:r>
          </a:p>
          <a:p>
            <a:pPr lvl="1"/>
            <a:r>
              <a:rPr lang="en-US" altLang="en-US" sz="1400" dirty="0"/>
              <a:t>Count of bytes</a:t>
            </a:r>
          </a:p>
          <a:p>
            <a:pPr lvl="1"/>
            <a:r>
              <a:rPr lang="en-US" altLang="en-US" sz="1400" dirty="0"/>
              <a:t>Writes location of command block to DMA controller</a:t>
            </a:r>
          </a:p>
          <a:p>
            <a:pPr lvl="1"/>
            <a:r>
              <a:rPr lang="en-US" altLang="en-US" sz="1400" dirty="0"/>
              <a:t>Bus mastering of DMA controller – grabs bus from CPU</a:t>
            </a:r>
          </a:p>
          <a:p>
            <a:pPr lvl="2"/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Cycle</a:t>
            </a:r>
            <a:r>
              <a:rPr lang="en-US" altLang="en-US" sz="1400" b="1" dirty="0">
                <a:solidFill>
                  <a:srgbClr val="3366FF"/>
                </a:solidFill>
              </a:rPr>
              <a:t> </a:t>
            </a:r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stealing</a:t>
            </a:r>
            <a:r>
              <a:rPr lang="en-US" altLang="en-US" sz="1400" b="1" dirty="0">
                <a:solidFill>
                  <a:srgbClr val="3366FF"/>
                </a:solidFill>
              </a:rPr>
              <a:t> </a:t>
            </a:r>
            <a:r>
              <a:rPr lang="en-US" altLang="en-US" sz="1400" dirty="0"/>
              <a:t>from CPU but still much more efficient</a:t>
            </a:r>
          </a:p>
          <a:p>
            <a:pPr lvl="1"/>
            <a:r>
              <a:rPr lang="en-US" altLang="en-US" sz="1400" dirty="0"/>
              <a:t>When done, interrupts to signal completion</a:t>
            </a:r>
            <a:endParaRPr lang="en-US" altLang="en-US" sz="2000" dirty="0"/>
          </a:p>
          <a:p>
            <a:r>
              <a:rPr lang="en-US" altLang="en-US" sz="2400" dirty="0"/>
              <a:t>Version that is aware of virtual addresses can be even more efficient -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DVMA</a:t>
            </a:r>
          </a:p>
        </p:txBody>
      </p:sp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>
            <a:extLst>
              <a:ext uri="{FF2B5EF4-FFF2-40B4-BE49-F238E27FC236}">
                <a16:creationId xmlns:a16="http://schemas.microsoft.com/office/drawing/2014/main" id="{E0EDCF85-D76D-4DEC-8B62-664C27C3A3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1464" y="367172"/>
            <a:ext cx="10729191" cy="457200"/>
          </a:xfrm>
        </p:spPr>
        <p:txBody>
          <a:bodyPr/>
          <a:lstStyle/>
          <a:p>
            <a:pPr eaLnBrk="1" hangingPunct="1"/>
            <a:r>
              <a:rPr lang="en-US" altLang="en-US" dirty="0"/>
              <a:t>Six Step Process to Perform DMA Transfer</a:t>
            </a:r>
          </a:p>
        </p:txBody>
      </p:sp>
      <p:pic>
        <p:nvPicPr>
          <p:cNvPr id="32770" name="Picture 2">
            <a:extLst>
              <a:ext uri="{FF2B5EF4-FFF2-40B4-BE49-F238E27FC236}">
                <a16:creationId xmlns:a16="http://schemas.microsoft.com/office/drawing/2014/main" id="{60A9E5D9-19B4-4F28-8107-5A2F1BEF7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680" y="1045173"/>
            <a:ext cx="6768752" cy="5813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>
            <a:extLst>
              <a:ext uri="{FF2B5EF4-FFF2-40B4-BE49-F238E27FC236}">
                <a16:creationId xmlns:a16="http://schemas.microsoft.com/office/drawing/2014/main" id="{9E0667B2-C518-47C1-92A9-F7991721CA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459038" y="229642"/>
            <a:ext cx="7751762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Application I/O Interface</a:t>
            </a:r>
          </a:p>
        </p:txBody>
      </p:sp>
      <p:sp>
        <p:nvSpPr>
          <p:cNvPr id="34818" name="Rectangle 3">
            <a:extLst>
              <a:ext uri="{FF2B5EF4-FFF2-40B4-BE49-F238E27FC236}">
                <a16:creationId xmlns:a16="http://schemas.microsoft.com/office/drawing/2014/main" id="{99EAB33C-CBCD-48B9-B0C5-E24953D8BE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99728" y="1268760"/>
            <a:ext cx="10992543" cy="4530725"/>
          </a:xfrm>
        </p:spPr>
        <p:txBody>
          <a:bodyPr/>
          <a:lstStyle/>
          <a:p>
            <a:r>
              <a:rPr lang="en-US" altLang="en-US" sz="2400" dirty="0"/>
              <a:t>I/O system calls encapsulate device behaviors in generic classes</a:t>
            </a:r>
          </a:p>
          <a:p>
            <a:r>
              <a:rPr lang="en-US" altLang="en-US" sz="2400" dirty="0"/>
              <a:t>Device-driver layer hides differences among I/O controllers from kernel</a:t>
            </a:r>
          </a:p>
          <a:p>
            <a:r>
              <a:rPr lang="en-US" altLang="en-US" sz="2400" dirty="0"/>
              <a:t>New devices talking already-implemented protocols need no extra work</a:t>
            </a:r>
          </a:p>
          <a:p>
            <a:r>
              <a:rPr lang="en-US" altLang="en-US" sz="2400" dirty="0"/>
              <a:t>Each OS has its own I/O subsystem structures and device driver frameworks</a:t>
            </a:r>
          </a:p>
          <a:p>
            <a:r>
              <a:rPr lang="en-US" altLang="en-US" sz="2400" dirty="0"/>
              <a:t>Devices vary in many dimensions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Character-stream</a:t>
            </a:r>
            <a:r>
              <a:rPr lang="en-US" altLang="en-US" sz="2000" b="1" dirty="0"/>
              <a:t> </a:t>
            </a:r>
            <a:r>
              <a:rPr lang="en-US" altLang="en-US" sz="2000" dirty="0"/>
              <a:t>or</a:t>
            </a:r>
            <a:r>
              <a:rPr lang="en-US" altLang="en-US" sz="2000" b="1" dirty="0"/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block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Sequential</a:t>
            </a:r>
            <a:r>
              <a:rPr lang="en-US" altLang="en-US" sz="2000" b="1" dirty="0"/>
              <a:t> </a:t>
            </a:r>
            <a:r>
              <a:rPr lang="en-US" altLang="en-US" sz="2000" dirty="0"/>
              <a:t>or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random-access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Synchronous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>
                <a:solidFill>
                  <a:srgbClr val="000000"/>
                </a:solidFill>
              </a:rPr>
              <a:t>or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asynchronous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>
                <a:solidFill>
                  <a:srgbClr val="000000"/>
                </a:solidFill>
              </a:rPr>
              <a:t>(or both)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Sharable</a:t>
            </a:r>
            <a:r>
              <a:rPr lang="en-US" altLang="en-US" sz="2000" b="1" dirty="0"/>
              <a:t> </a:t>
            </a:r>
            <a:r>
              <a:rPr lang="en-US" altLang="en-US" sz="2000" dirty="0"/>
              <a:t>or</a:t>
            </a:r>
            <a:r>
              <a:rPr lang="en-US" altLang="en-US" sz="2000" b="1" dirty="0"/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dedicated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Speed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of operation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read-write</a:t>
            </a:r>
            <a:r>
              <a:rPr lang="en-US" altLang="en-US" sz="2000" b="1" dirty="0"/>
              <a:t>,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read only</a:t>
            </a:r>
            <a:r>
              <a:rPr lang="en-US" altLang="en-US" sz="2000" b="1" dirty="0"/>
              <a:t>, </a:t>
            </a:r>
            <a:r>
              <a:rPr lang="en-US" altLang="en-US" sz="2000" dirty="0"/>
              <a:t>or</a:t>
            </a:r>
            <a:r>
              <a:rPr lang="en-US" altLang="en-US" sz="2000" b="1" dirty="0"/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write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only</a:t>
            </a:r>
          </a:p>
        </p:txBody>
      </p:sp>
    </p:spTree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>
            <a:extLst>
              <a:ext uri="{FF2B5EF4-FFF2-40B4-BE49-F238E27FC236}">
                <a16:creationId xmlns:a16="http://schemas.microsoft.com/office/drawing/2014/main" id="{A02EB766-58CB-4095-B504-FEF7CEBC4F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33593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A Kernel I/O Structure</a:t>
            </a:r>
            <a:endParaRPr lang="en-US" altLang="en-US" sz="2400" dirty="0"/>
          </a:p>
        </p:txBody>
      </p:sp>
      <p:pic>
        <p:nvPicPr>
          <p:cNvPr id="36866" name="Picture 2">
            <a:extLst>
              <a:ext uri="{FF2B5EF4-FFF2-40B4-BE49-F238E27FC236}">
                <a16:creationId xmlns:a16="http://schemas.microsoft.com/office/drawing/2014/main" id="{D91E6BBB-9FA6-4BE0-A3F8-29E181B72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592" y="1268760"/>
            <a:ext cx="7056784" cy="5130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366B6832-28AC-4288-B525-BCEEFB9ABF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9800" y="260648"/>
            <a:ext cx="7772400" cy="598487"/>
          </a:xfrm>
        </p:spPr>
        <p:txBody>
          <a:bodyPr/>
          <a:lstStyle/>
          <a:p>
            <a:pPr eaLnBrk="1" hangingPunct="1"/>
            <a:r>
              <a:rPr lang="en-US" altLang="en-US" dirty="0"/>
              <a:t>Characteristics of I/O Devices</a:t>
            </a:r>
            <a:endParaRPr lang="en-US" altLang="en-US" sz="2400" dirty="0"/>
          </a:p>
        </p:txBody>
      </p:sp>
      <p:pic>
        <p:nvPicPr>
          <p:cNvPr id="38914" name="Picture 2">
            <a:extLst>
              <a:ext uri="{FF2B5EF4-FFF2-40B4-BE49-F238E27FC236}">
                <a16:creationId xmlns:a16="http://schemas.microsoft.com/office/drawing/2014/main" id="{AA6A421E-5B6D-415D-98E9-990C1A375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484784"/>
            <a:ext cx="7632848" cy="4765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062D838C-D92E-4F35-BE3D-766954D76C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427288" y="239555"/>
            <a:ext cx="7783512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Chapter 12:  I/O Systems</a:t>
            </a:r>
          </a:p>
        </p:txBody>
      </p:sp>
      <p:sp>
        <p:nvSpPr>
          <p:cNvPr id="7170" name="Rectangle 3">
            <a:extLst>
              <a:ext uri="{FF2B5EF4-FFF2-40B4-BE49-F238E27FC236}">
                <a16:creationId xmlns:a16="http://schemas.microsoft.com/office/drawing/2014/main" id="{217BA829-F93A-4170-8DF7-536F8C9009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847528" y="1556792"/>
            <a:ext cx="8712968" cy="4530725"/>
          </a:xfrm>
        </p:spPr>
        <p:txBody>
          <a:bodyPr/>
          <a:lstStyle/>
          <a:p>
            <a:r>
              <a:rPr lang="en-US" altLang="en-US" dirty="0"/>
              <a:t>Overview</a:t>
            </a:r>
          </a:p>
          <a:p>
            <a:r>
              <a:rPr lang="en-US" altLang="en-US" dirty="0"/>
              <a:t>I/O Hardware</a:t>
            </a:r>
          </a:p>
          <a:p>
            <a:r>
              <a:rPr lang="en-US" altLang="en-US" dirty="0"/>
              <a:t>Application I/O Interface</a:t>
            </a:r>
          </a:p>
          <a:p>
            <a:r>
              <a:rPr lang="en-US" altLang="en-US" dirty="0"/>
              <a:t>Kernel I/O Subsystem</a:t>
            </a:r>
          </a:p>
          <a:p>
            <a:r>
              <a:rPr lang="en-US" altLang="en-US" dirty="0"/>
              <a:t>Transforming I/O Requests to Hardware Operations</a:t>
            </a:r>
          </a:p>
          <a:p>
            <a:r>
              <a:rPr lang="en-US" altLang="en-US" dirty="0"/>
              <a:t>STREAMS</a:t>
            </a:r>
          </a:p>
          <a:p>
            <a:r>
              <a:rPr lang="en-US" altLang="en-US" dirty="0"/>
              <a:t>Performance</a:t>
            </a:r>
          </a:p>
        </p:txBody>
      </p:sp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BAB99F9B-0394-4376-A52D-CC1A3D07D9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20751" y="191095"/>
            <a:ext cx="10225136" cy="576263"/>
          </a:xfrm>
        </p:spPr>
        <p:txBody>
          <a:bodyPr/>
          <a:lstStyle/>
          <a:p>
            <a:r>
              <a:rPr lang="en-US" altLang="en-US" dirty="0"/>
              <a:t>Characteristics of I/O Devices (Cont.)</a:t>
            </a:r>
          </a:p>
        </p:txBody>
      </p:sp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6DDCB4B9-9F86-4EBF-9886-CB135CBDBB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95400" y="1268760"/>
            <a:ext cx="11017224" cy="5075237"/>
          </a:xfrm>
        </p:spPr>
        <p:txBody>
          <a:bodyPr/>
          <a:lstStyle/>
          <a:p>
            <a:r>
              <a:rPr lang="en-US" altLang="en-US" sz="2000" dirty="0"/>
              <a:t>Subtleties of devices handled by device drivers</a:t>
            </a:r>
          </a:p>
          <a:p>
            <a:r>
              <a:rPr lang="en-US" altLang="en-US" sz="2000" dirty="0"/>
              <a:t>Broadly I/O devices can be grouped by the OS into</a:t>
            </a:r>
          </a:p>
          <a:p>
            <a:pPr lvl="1"/>
            <a:r>
              <a:rPr lang="en-US" altLang="en-US" sz="1800" dirty="0"/>
              <a:t>Block I/O</a:t>
            </a:r>
          </a:p>
          <a:p>
            <a:pPr lvl="1"/>
            <a:r>
              <a:rPr lang="en-US" altLang="en-US" sz="1800" dirty="0"/>
              <a:t>Character I/O (Stream)</a:t>
            </a:r>
          </a:p>
          <a:p>
            <a:pPr lvl="1"/>
            <a:r>
              <a:rPr lang="en-US" altLang="en-US" sz="1800" dirty="0"/>
              <a:t>Memory-mapped file access</a:t>
            </a:r>
          </a:p>
          <a:p>
            <a:pPr lvl="1"/>
            <a:r>
              <a:rPr lang="en-US" altLang="en-US" sz="1800" dirty="0"/>
              <a:t>Network sockets</a:t>
            </a:r>
          </a:p>
          <a:p>
            <a:r>
              <a:rPr lang="en-US" altLang="en-US" sz="2000" dirty="0"/>
              <a:t>For direct manipulation of I/O device specific characteristics, usually an escape / back door</a:t>
            </a:r>
          </a:p>
          <a:p>
            <a:pPr lvl="1"/>
            <a:r>
              <a:rPr lang="en-US" altLang="en-US" sz="1800" dirty="0"/>
              <a:t>Unix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ioctl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1800" b="1" dirty="0"/>
              <a:t> </a:t>
            </a:r>
            <a:r>
              <a:rPr lang="en-US" altLang="en-US" sz="1800" dirty="0"/>
              <a:t>call to send arbitrary bits to a device control register and data to device data register</a:t>
            </a:r>
          </a:p>
          <a:p>
            <a:r>
              <a:rPr lang="en-US" altLang="en-US" sz="2000" dirty="0"/>
              <a:t>UNIX and Linux use tuple of “major” and “minor” device numbers to identify type and instance of devices (here major 8 and minors 0-4), </a:t>
            </a:r>
            <a:r>
              <a:rPr lang="en-US" altLang="zh-TW" sz="2000" b="1" dirty="0" err="1"/>
              <a:t>devfs</a:t>
            </a:r>
            <a:r>
              <a:rPr lang="en-US" altLang="zh-TW" sz="2000" b="1" dirty="0"/>
              <a:t>, </a:t>
            </a:r>
            <a:r>
              <a:rPr lang="en-US" altLang="zh-TW" sz="2000" b="1" dirty="0" err="1"/>
              <a:t>sysfs</a:t>
            </a:r>
            <a:r>
              <a:rPr lang="en-US" altLang="zh-TW" sz="2000" b="1" dirty="0"/>
              <a:t>, </a:t>
            </a:r>
            <a:r>
              <a:rPr lang="en-US" altLang="zh-TW" sz="2000" b="1" dirty="0" err="1"/>
              <a:t>udev</a:t>
            </a:r>
            <a:br>
              <a:rPr lang="en-US" altLang="en-US" sz="2000" dirty="0"/>
            </a:b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% ls –l /dev/</a:t>
            </a:r>
            <a:r>
              <a:rPr lang="en-US" alt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sda</a:t>
            </a:r>
            <a:r>
              <a:rPr lang="en-US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</a:p>
        </p:txBody>
      </p:sp>
      <p:pic>
        <p:nvPicPr>
          <p:cNvPr id="40963" name="Picture 2">
            <a:extLst>
              <a:ext uri="{FF2B5EF4-FFF2-40B4-BE49-F238E27FC236}">
                <a16:creationId xmlns:a16="http://schemas.microsoft.com/office/drawing/2014/main" id="{CE4B1ED9-65D3-449C-9391-C73BD1DD5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5841" y="5096644"/>
            <a:ext cx="7036342" cy="1260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>
            <a:extLst>
              <a:ext uri="{FF2B5EF4-FFF2-40B4-BE49-F238E27FC236}">
                <a16:creationId xmlns:a16="http://schemas.microsoft.com/office/drawing/2014/main" id="{56BB1AC1-4845-4D00-A5F8-55F680D6C9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70138" y="239555"/>
            <a:ext cx="7840662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Block and Character Devices</a:t>
            </a:r>
          </a:p>
        </p:txBody>
      </p:sp>
      <p:sp>
        <p:nvSpPr>
          <p:cNvPr id="41986" name="Rectangle 3">
            <a:extLst>
              <a:ext uri="{FF2B5EF4-FFF2-40B4-BE49-F238E27FC236}">
                <a16:creationId xmlns:a16="http://schemas.microsoft.com/office/drawing/2014/main" id="{7AC75248-4F68-4258-9752-A54B268BA7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429929" y="1340768"/>
            <a:ext cx="9721080" cy="4530725"/>
          </a:xfrm>
        </p:spPr>
        <p:txBody>
          <a:bodyPr/>
          <a:lstStyle/>
          <a:p>
            <a:r>
              <a:rPr lang="en-US" altLang="en-US" dirty="0"/>
              <a:t>Block devices include disk drives</a:t>
            </a:r>
          </a:p>
          <a:p>
            <a:pPr lvl="1"/>
            <a:r>
              <a:rPr lang="en-US" altLang="en-US" dirty="0"/>
              <a:t>Commands include read, write, seek 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Raw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I/O</a:t>
            </a:r>
            <a:r>
              <a:rPr lang="en-US" altLang="en-US" dirty="0"/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direct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I/O</a:t>
            </a:r>
            <a:r>
              <a:rPr lang="en-US" altLang="en-US" dirty="0"/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or file-system access</a:t>
            </a:r>
          </a:p>
          <a:p>
            <a:pPr lvl="1"/>
            <a:r>
              <a:rPr lang="en-US" altLang="en-US" dirty="0"/>
              <a:t>Memory-mapped file access possible</a:t>
            </a:r>
          </a:p>
          <a:p>
            <a:pPr lvl="2"/>
            <a:r>
              <a:rPr lang="en-US" altLang="en-US" dirty="0"/>
              <a:t>File mapped to virtual memory and clusters brought via demand paging</a:t>
            </a:r>
          </a:p>
          <a:p>
            <a:pPr lvl="1"/>
            <a:r>
              <a:rPr lang="en-US" altLang="en-US" dirty="0"/>
              <a:t>DMA</a:t>
            </a:r>
          </a:p>
          <a:p>
            <a:r>
              <a:rPr lang="en-US" altLang="en-US" dirty="0"/>
              <a:t>Character devices include keyboards, mice, serial ports</a:t>
            </a:r>
          </a:p>
          <a:p>
            <a:pPr lvl="1"/>
            <a:r>
              <a:rPr lang="en-US" altLang="en-US" dirty="0"/>
              <a:t>Commands include </a:t>
            </a:r>
            <a:r>
              <a:rPr lang="en-US" altLang="en-US" b="1" dirty="0">
                <a:latin typeface="Courier New" panose="02070309020205020404" pitchFamily="49" charset="0"/>
              </a:rPr>
              <a:t>get()</a:t>
            </a:r>
            <a:r>
              <a:rPr lang="en-US" altLang="en-US" dirty="0">
                <a:latin typeface="Courier New" panose="02070309020205020404" pitchFamily="49" charset="0"/>
              </a:rPr>
              <a:t>, </a:t>
            </a:r>
            <a:r>
              <a:rPr lang="en-US" altLang="en-US" b="1" dirty="0">
                <a:latin typeface="Courier New" panose="02070309020205020404" pitchFamily="49" charset="0"/>
              </a:rPr>
              <a:t>put()</a:t>
            </a:r>
            <a:endParaRPr lang="en-US" altLang="en-US" b="1" dirty="0"/>
          </a:p>
          <a:p>
            <a:pPr lvl="1"/>
            <a:r>
              <a:rPr lang="en-US" altLang="en-US" dirty="0"/>
              <a:t>Libraries layered on top allow line editing</a:t>
            </a:r>
          </a:p>
        </p:txBody>
      </p:sp>
    </p:spTree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>
            <a:extLst>
              <a:ext uri="{FF2B5EF4-FFF2-40B4-BE49-F238E27FC236}">
                <a16:creationId xmlns:a16="http://schemas.microsoft.com/office/drawing/2014/main" id="{15781B1F-ED97-4AD2-80CE-6DDE676437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47880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Network Devices</a:t>
            </a:r>
          </a:p>
        </p:txBody>
      </p:sp>
      <p:sp>
        <p:nvSpPr>
          <p:cNvPr id="44034" name="Rectangle 3">
            <a:extLst>
              <a:ext uri="{FF2B5EF4-FFF2-40B4-BE49-F238E27FC236}">
                <a16:creationId xmlns:a16="http://schemas.microsoft.com/office/drawing/2014/main" id="{48497DA6-C858-433A-A746-450D622393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9416" y="1484784"/>
            <a:ext cx="10729192" cy="4530725"/>
          </a:xfrm>
        </p:spPr>
        <p:txBody>
          <a:bodyPr/>
          <a:lstStyle/>
          <a:p>
            <a:r>
              <a:rPr lang="en-US" altLang="en-US" dirty="0"/>
              <a:t>Varying enough from block and character to have own interface</a:t>
            </a:r>
          </a:p>
          <a:p>
            <a:r>
              <a:rPr lang="en-US" altLang="en-US" dirty="0"/>
              <a:t>Linux, Unix, Windows and many others include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socket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interface</a:t>
            </a:r>
          </a:p>
          <a:p>
            <a:pPr lvl="1"/>
            <a:r>
              <a:rPr lang="en-US" altLang="en-US" dirty="0"/>
              <a:t>Separates network protocol from network operation</a:t>
            </a:r>
          </a:p>
          <a:p>
            <a:pPr lvl="1"/>
            <a:r>
              <a:rPr lang="en-US" altLang="en-US" dirty="0"/>
              <a:t>Includes </a:t>
            </a:r>
            <a:r>
              <a:rPr lang="en-US" altLang="en-US" b="1" dirty="0">
                <a:latin typeface="Courier New" panose="02070309020205020404" pitchFamily="49" charset="0"/>
              </a:rPr>
              <a:t>select()</a:t>
            </a:r>
            <a:r>
              <a:rPr lang="en-US" altLang="en-US" dirty="0"/>
              <a:t> functionality</a:t>
            </a:r>
          </a:p>
          <a:p>
            <a:r>
              <a:rPr lang="en-US" altLang="en-US" dirty="0"/>
              <a:t>Approaches vary widely (pipes, FIFOs, streams, queues, mailboxes)</a:t>
            </a:r>
          </a:p>
        </p:txBody>
      </p:sp>
    </p:spTree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>
            <a:extLst>
              <a:ext uri="{FF2B5EF4-FFF2-40B4-BE49-F238E27FC236}">
                <a16:creationId xmlns:a16="http://schemas.microsoft.com/office/drawing/2014/main" id="{97504D92-987C-4CDE-BB85-51E655D56C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38549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Clocks and Timers</a:t>
            </a:r>
          </a:p>
        </p:txBody>
      </p:sp>
      <p:sp>
        <p:nvSpPr>
          <p:cNvPr id="46082" name="Rectangle 3">
            <a:extLst>
              <a:ext uri="{FF2B5EF4-FFF2-40B4-BE49-F238E27FC236}">
                <a16:creationId xmlns:a16="http://schemas.microsoft.com/office/drawing/2014/main" id="{CBDBA113-287B-4559-8063-A7568AF9AD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63352" y="1556792"/>
            <a:ext cx="8229600" cy="4530725"/>
          </a:xfrm>
        </p:spPr>
        <p:txBody>
          <a:bodyPr/>
          <a:lstStyle/>
          <a:p>
            <a:r>
              <a:rPr lang="en-US" altLang="en-US" dirty="0"/>
              <a:t>Provide current time, elapsed time, timer</a:t>
            </a:r>
          </a:p>
          <a:p>
            <a:r>
              <a:rPr lang="en-US" altLang="en-US" dirty="0"/>
              <a:t>Normal resolution about 1/60 second</a:t>
            </a:r>
          </a:p>
          <a:p>
            <a:r>
              <a:rPr lang="en-US" altLang="en-US" dirty="0"/>
              <a:t>Some systems provide higher-resolution timers, 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Programmable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interval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timer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used for timings, periodic interrupts</a:t>
            </a:r>
          </a:p>
          <a:p>
            <a:r>
              <a:rPr lang="en-US" altLang="en-US" b="1" dirty="0" err="1">
                <a:latin typeface="Courier New" panose="02070309020205020404" pitchFamily="49" charset="0"/>
              </a:rPr>
              <a:t>ioctl</a:t>
            </a:r>
            <a:r>
              <a:rPr lang="en-US" altLang="en-US" b="1" dirty="0">
                <a:latin typeface="Courier New" panose="02070309020205020404" pitchFamily="49" charset="0"/>
              </a:rPr>
              <a:t>()</a:t>
            </a:r>
            <a:r>
              <a:rPr lang="en-US" altLang="en-US" b="1" dirty="0"/>
              <a:t> </a:t>
            </a:r>
            <a:r>
              <a:rPr lang="en-US" altLang="en-US" dirty="0"/>
              <a:t>(on UNIX) covers odd aspects of I/O such as clocks and timers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0ABFFFA9-8C9C-4B6B-A16A-5E8D710F0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906" y="2407047"/>
            <a:ext cx="2589787" cy="272633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6280CB2-FAEB-453C-A66E-57B87BA9BC37}"/>
              </a:ext>
            </a:extLst>
          </p:cNvPr>
          <p:cNvSpPr/>
          <p:nvPr/>
        </p:nvSpPr>
        <p:spPr>
          <a:xfrm>
            <a:off x="8322430" y="1844824"/>
            <a:ext cx="37767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400" b="1" dirty="0"/>
              <a:t>multi-resolution alarm clock</a:t>
            </a:r>
            <a:endParaRPr lang="zh-TW" altLang="en-US" sz="2400" b="1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956A0A-BEE3-4E71-AD2D-C8CEFFF12809}"/>
              </a:ext>
            </a:extLst>
          </p:cNvPr>
          <p:cNvSpPr/>
          <p:nvPr/>
        </p:nvSpPr>
        <p:spPr>
          <a:xfrm>
            <a:off x="10176716" y="3933056"/>
            <a:ext cx="12948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/>
              <a:t>HW</a:t>
            </a:r>
          </a:p>
          <a:p>
            <a:r>
              <a:rPr lang="en-US" altLang="en-US" dirty="0"/>
              <a:t>ISR</a:t>
            </a:r>
          </a:p>
          <a:p>
            <a:r>
              <a:rPr lang="en-US" altLang="zh-TW" dirty="0"/>
              <a:t>Drive Driver</a:t>
            </a:r>
          </a:p>
          <a:p>
            <a:r>
              <a:rPr lang="en-US" altLang="zh-TW" dirty="0"/>
              <a:t>Application</a:t>
            </a:r>
            <a:endParaRPr lang="zh-TW" altLang="en-US" dirty="0"/>
          </a:p>
        </p:txBody>
      </p:sp>
    </p:spTree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>
            <a:extLst>
              <a:ext uri="{FF2B5EF4-FFF2-40B4-BE49-F238E27FC236}">
                <a16:creationId xmlns:a16="http://schemas.microsoft.com/office/drawing/2014/main" id="{B6E74EBA-297F-4276-87B1-1C85D3E302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64954" y="332656"/>
            <a:ext cx="9062091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Nonblocking and Asynchronous I/O</a:t>
            </a:r>
          </a:p>
        </p:txBody>
      </p:sp>
      <p:sp>
        <p:nvSpPr>
          <p:cNvPr id="48130" name="Rectangle 3">
            <a:extLst>
              <a:ext uri="{FF2B5EF4-FFF2-40B4-BE49-F238E27FC236}">
                <a16:creationId xmlns:a16="http://schemas.microsoft.com/office/drawing/2014/main" id="{C87DE507-5276-44EA-B418-8AD61FB442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35459" y="1394427"/>
            <a:ext cx="9721080" cy="5158381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Blocking</a:t>
            </a:r>
            <a:r>
              <a:rPr lang="en-US" altLang="en-US" b="1" dirty="0"/>
              <a:t> </a:t>
            </a:r>
            <a:r>
              <a:rPr lang="en-US" altLang="en-US" dirty="0"/>
              <a:t>- process suspended until I/O completed</a:t>
            </a:r>
          </a:p>
          <a:p>
            <a:pPr lvl="1"/>
            <a:r>
              <a:rPr lang="en-US" altLang="en-US" dirty="0"/>
              <a:t>Easy to use and understand</a:t>
            </a:r>
          </a:p>
          <a:p>
            <a:pPr lvl="1"/>
            <a:r>
              <a:rPr lang="en-US" altLang="en-US" dirty="0"/>
              <a:t>Insufficient for some needs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Nonblocking</a:t>
            </a:r>
            <a:r>
              <a:rPr lang="en-US" altLang="en-US" dirty="0"/>
              <a:t> - I/O call returns as much as available</a:t>
            </a:r>
          </a:p>
          <a:p>
            <a:pPr lvl="1"/>
            <a:r>
              <a:rPr lang="en-US" altLang="en-US" dirty="0"/>
              <a:t>User interface, data copy (buffered I/O)</a:t>
            </a:r>
          </a:p>
          <a:p>
            <a:pPr lvl="1"/>
            <a:r>
              <a:rPr lang="en-US" altLang="en-US" dirty="0"/>
              <a:t>Implemented via multi-threading</a:t>
            </a:r>
          </a:p>
          <a:p>
            <a:pPr lvl="1"/>
            <a:r>
              <a:rPr lang="en-US" altLang="en-US" dirty="0"/>
              <a:t>Returns quickly with count of bytes read or written</a:t>
            </a:r>
          </a:p>
          <a:p>
            <a:pPr lvl="1"/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select() </a:t>
            </a:r>
            <a:r>
              <a:rPr lang="en-US" altLang="en-US" dirty="0"/>
              <a:t>to find if data ready then 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read()</a:t>
            </a:r>
            <a:r>
              <a:rPr lang="en-US" altLang="en-US" sz="2000" b="1" dirty="0"/>
              <a:t> </a:t>
            </a:r>
            <a:r>
              <a:rPr lang="en-US" altLang="en-US" dirty="0"/>
              <a:t>or 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write()</a:t>
            </a:r>
            <a:r>
              <a:rPr lang="en-US" altLang="en-US" sz="2000" b="1" dirty="0"/>
              <a:t> </a:t>
            </a:r>
            <a:r>
              <a:rPr lang="en-US" altLang="en-US" dirty="0"/>
              <a:t>to transfer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Asynchronous</a:t>
            </a:r>
            <a:r>
              <a:rPr lang="en-US" altLang="en-US" dirty="0"/>
              <a:t> - process runs while I/O executes</a:t>
            </a:r>
          </a:p>
          <a:p>
            <a:pPr lvl="1"/>
            <a:r>
              <a:rPr lang="en-US" altLang="en-US" dirty="0"/>
              <a:t>Difficult to use</a:t>
            </a:r>
          </a:p>
          <a:p>
            <a:pPr lvl="1"/>
            <a:r>
              <a:rPr lang="en-US" altLang="en-US" dirty="0"/>
              <a:t>I/O subsystem signals process when I/O completed</a:t>
            </a:r>
          </a:p>
        </p:txBody>
      </p:sp>
    </p:spTree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>
            <a:extLst>
              <a:ext uri="{FF2B5EF4-FFF2-40B4-BE49-F238E27FC236}">
                <a16:creationId xmlns:a16="http://schemas.microsoft.com/office/drawing/2014/main" id="{858E58E6-538F-4019-8C6F-1C93DBCE34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24262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Two I/O Methods</a:t>
            </a:r>
          </a:p>
        </p:txBody>
      </p:sp>
      <p:sp>
        <p:nvSpPr>
          <p:cNvPr id="50178" name="Text Box 4">
            <a:extLst>
              <a:ext uri="{FF2B5EF4-FFF2-40B4-BE49-F238E27FC236}">
                <a16:creationId xmlns:a16="http://schemas.microsoft.com/office/drawing/2014/main" id="{9933660C-8025-4A0C-B008-A331DCBB9C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0996" y="6147892"/>
            <a:ext cx="17351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5" tIns="45718" rIns="91435" bIns="45718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pitchFamily="-84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/>
              <a:t>Synchronous</a:t>
            </a:r>
          </a:p>
        </p:txBody>
      </p:sp>
      <p:sp>
        <p:nvSpPr>
          <p:cNvPr id="50179" name="Text Box 5">
            <a:extLst>
              <a:ext uri="{FF2B5EF4-FFF2-40B4-BE49-F238E27FC236}">
                <a16:creationId xmlns:a16="http://schemas.microsoft.com/office/drawing/2014/main" id="{F21A3F22-64CB-4878-9793-40AFF16271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4032" y="6147892"/>
            <a:ext cx="3086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5" tIns="45718" rIns="91435" bIns="45718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pitchFamily="-84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dirty="0"/>
              <a:t>Asynchronous</a:t>
            </a:r>
          </a:p>
        </p:txBody>
      </p:sp>
      <p:pic>
        <p:nvPicPr>
          <p:cNvPr id="50180" name="Picture 2">
            <a:extLst>
              <a:ext uri="{FF2B5EF4-FFF2-40B4-BE49-F238E27FC236}">
                <a16:creationId xmlns:a16="http://schemas.microsoft.com/office/drawing/2014/main" id="{039E511C-BBA5-42FF-8280-8E039A3C9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945" y="998778"/>
            <a:ext cx="9364110" cy="5124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>
            <a:extLst>
              <a:ext uri="{FF2B5EF4-FFF2-40B4-BE49-F238E27FC236}">
                <a16:creationId xmlns:a16="http://schemas.microsoft.com/office/drawing/2014/main" id="{D7A9CE15-8757-4FFF-A1F9-6247FA39AD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95220" y="224262"/>
            <a:ext cx="780097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Vectored I/O</a:t>
            </a:r>
          </a:p>
        </p:txBody>
      </p:sp>
      <p:sp>
        <p:nvSpPr>
          <p:cNvPr id="52226" name="Rectangle 3">
            <a:extLst>
              <a:ext uri="{FF2B5EF4-FFF2-40B4-BE49-F238E27FC236}">
                <a16:creationId xmlns:a16="http://schemas.microsoft.com/office/drawing/2014/main" id="{CEDA2B38-1626-4877-966B-C3B4A6A636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1344" y="1138239"/>
            <a:ext cx="11881320" cy="4530725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Vectored I/O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allows one system call to perform multiple I/O operations</a:t>
            </a:r>
          </a:p>
          <a:p>
            <a:r>
              <a:rPr lang="en-US" altLang="en-US" dirty="0"/>
              <a:t>For example, Unix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readve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altLang="en-US" dirty="0"/>
              <a:t>accepts a vector of multiple buffers to read into or write from</a:t>
            </a:r>
          </a:p>
          <a:p>
            <a:r>
              <a:rPr lang="en-US" altLang="en-US" dirty="0"/>
              <a:t>This scatter-gather method better than multiple individual I/O calls</a:t>
            </a:r>
          </a:p>
          <a:p>
            <a:pPr lvl="1"/>
            <a:r>
              <a:rPr lang="en-US" altLang="en-US" dirty="0"/>
              <a:t>Decreases context switching and system call overhead</a:t>
            </a:r>
          </a:p>
          <a:p>
            <a:pPr lvl="1"/>
            <a:r>
              <a:rPr lang="en-US" altLang="en-US" dirty="0"/>
              <a:t>Some versions provide atomicity</a:t>
            </a:r>
          </a:p>
          <a:p>
            <a:pPr lvl="2"/>
            <a:r>
              <a:rPr lang="en-US" altLang="en-US" dirty="0"/>
              <a:t>Avoid for example worry about multiple threads changing data as reads / writes occurring </a:t>
            </a:r>
          </a:p>
        </p:txBody>
      </p:sp>
    </p:spTree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>
            <a:extLst>
              <a:ext uri="{FF2B5EF4-FFF2-40B4-BE49-F238E27FC236}">
                <a16:creationId xmlns:a16="http://schemas.microsoft.com/office/drawing/2014/main" id="{FC6E4D92-065D-4F45-8998-46148C5B26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59951" y="238549"/>
            <a:ext cx="78295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Kernel I/O Subsystem</a:t>
            </a:r>
          </a:p>
        </p:txBody>
      </p:sp>
      <p:sp>
        <p:nvSpPr>
          <p:cNvPr id="54274" name="Rectangle 3">
            <a:extLst>
              <a:ext uri="{FF2B5EF4-FFF2-40B4-BE49-F238E27FC236}">
                <a16:creationId xmlns:a16="http://schemas.microsoft.com/office/drawing/2014/main" id="{CBBCB648-08BD-4FE6-BFD8-D53952D218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07368" y="1016000"/>
            <a:ext cx="11377264" cy="5603451"/>
          </a:xfrm>
        </p:spPr>
        <p:txBody>
          <a:bodyPr/>
          <a:lstStyle/>
          <a:p>
            <a:r>
              <a:rPr lang="en-US" altLang="en-US" dirty="0"/>
              <a:t>Scheduling</a:t>
            </a:r>
          </a:p>
          <a:p>
            <a:pPr lvl="1"/>
            <a:r>
              <a:rPr lang="en-US" altLang="en-US" dirty="0"/>
              <a:t>Some I/O request ordering via per-device queue</a:t>
            </a:r>
          </a:p>
          <a:p>
            <a:pPr lvl="1"/>
            <a:r>
              <a:rPr lang="en-US" altLang="en-US" dirty="0"/>
              <a:t>Some OSs try fairness</a:t>
            </a:r>
          </a:p>
          <a:p>
            <a:pPr lvl="1"/>
            <a:r>
              <a:rPr lang="en-US" altLang="en-US" dirty="0"/>
              <a:t>Some implement Quality Of Service (i.e. IPQOS)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Buffering</a:t>
            </a:r>
            <a:r>
              <a:rPr lang="en-US" altLang="en-US" dirty="0"/>
              <a:t> - store data in memory while transferring between devices</a:t>
            </a:r>
          </a:p>
          <a:p>
            <a:pPr lvl="1"/>
            <a:r>
              <a:rPr lang="en-US" altLang="en-US" dirty="0"/>
              <a:t>To cope with device speed mismatch</a:t>
            </a:r>
          </a:p>
          <a:p>
            <a:pPr lvl="1"/>
            <a:r>
              <a:rPr lang="en-US" altLang="en-US" dirty="0"/>
              <a:t>To cope with device transfer size mismatch</a:t>
            </a:r>
          </a:p>
          <a:p>
            <a:pPr lvl="1"/>
            <a:r>
              <a:rPr lang="en-US" altLang="en-US" dirty="0"/>
              <a:t>To maintain </a:t>
            </a:r>
            <a:r>
              <a:rPr lang="ja-JP" altLang="en-US" dirty="0"/>
              <a:t>“</a:t>
            </a:r>
            <a:r>
              <a:rPr lang="en-US" altLang="ja-JP" dirty="0"/>
              <a:t>copy semantics</a:t>
            </a:r>
            <a:r>
              <a:rPr lang="ja-JP" altLang="en-US" dirty="0"/>
              <a:t>”</a:t>
            </a:r>
            <a:endParaRPr lang="en-US" altLang="ja-JP" dirty="0"/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Double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buffering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– two copies of the data</a:t>
            </a:r>
          </a:p>
          <a:p>
            <a:pPr lvl="2"/>
            <a:r>
              <a:rPr lang="en-US" altLang="en-US" dirty="0"/>
              <a:t>Kernel and user</a:t>
            </a:r>
          </a:p>
          <a:p>
            <a:pPr lvl="2"/>
            <a:r>
              <a:rPr lang="en-US" altLang="en-US" dirty="0"/>
              <a:t>Varying sizes</a:t>
            </a:r>
          </a:p>
          <a:p>
            <a:pPr lvl="2"/>
            <a:r>
              <a:rPr lang="en-US" altLang="en-US" dirty="0"/>
              <a:t>Full  / being processed and not-full / being used</a:t>
            </a:r>
          </a:p>
          <a:p>
            <a:pPr lvl="2"/>
            <a:r>
              <a:rPr lang="en-US" altLang="en-US" dirty="0"/>
              <a:t>Copy-on-write can be used for efficiency in some cases</a:t>
            </a:r>
          </a:p>
        </p:txBody>
      </p:sp>
    </p:spTree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>
            <a:extLst>
              <a:ext uri="{FF2B5EF4-FFF2-40B4-BE49-F238E27FC236}">
                <a16:creationId xmlns:a16="http://schemas.microsoft.com/office/drawing/2014/main" id="{9AC8B916-2065-4AE6-B1F0-AF1062D909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07965" y="234598"/>
            <a:ext cx="776287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Device-status Table</a:t>
            </a:r>
          </a:p>
        </p:txBody>
      </p:sp>
      <p:pic>
        <p:nvPicPr>
          <p:cNvPr id="56322" name="Picture 2">
            <a:extLst>
              <a:ext uri="{FF2B5EF4-FFF2-40B4-BE49-F238E27FC236}">
                <a16:creationId xmlns:a16="http://schemas.microsoft.com/office/drawing/2014/main" id="{84834D41-1EA6-4C3E-B616-CD6A4ACC9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0521" y="1844824"/>
            <a:ext cx="7497762" cy="4122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>
            <a:extLst>
              <a:ext uri="{FF2B5EF4-FFF2-40B4-BE49-F238E27FC236}">
                <a16:creationId xmlns:a16="http://schemas.microsoft.com/office/drawing/2014/main" id="{C9015447-FAEF-4634-AB90-1FCED7F4A1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235992"/>
            <a:ext cx="12191999" cy="576263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Common PC and Data-center I/O devices and Interface Speeds</a:t>
            </a:r>
          </a:p>
        </p:txBody>
      </p:sp>
      <p:pic>
        <p:nvPicPr>
          <p:cNvPr id="58370" name="Picture 2">
            <a:extLst>
              <a:ext uri="{FF2B5EF4-FFF2-40B4-BE49-F238E27FC236}">
                <a16:creationId xmlns:a16="http://schemas.microsoft.com/office/drawing/2014/main" id="{5DA65211-7206-465F-9893-BF32E05F0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528" y="1052371"/>
            <a:ext cx="8752248" cy="5553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語音泡泡: 圓角矩形 2">
            <a:extLst>
              <a:ext uri="{FF2B5EF4-FFF2-40B4-BE49-F238E27FC236}">
                <a16:creationId xmlns:a16="http://schemas.microsoft.com/office/drawing/2014/main" id="{903E6FCC-BFCC-4CBB-AD33-95760FC41CAD}"/>
              </a:ext>
            </a:extLst>
          </p:cNvPr>
          <p:cNvSpPr/>
          <p:nvPr/>
        </p:nvSpPr>
        <p:spPr bwMode="auto">
          <a:xfrm>
            <a:off x="7503432" y="1484784"/>
            <a:ext cx="1256864" cy="720080"/>
          </a:xfrm>
          <a:prstGeom prst="wedgeRoundRectCallout">
            <a:avLst>
              <a:gd name="adj1" fmla="val 14542"/>
              <a:gd name="adj2" fmla="val 257101"/>
              <a:gd name="adj3" fmla="val 16667"/>
            </a:avLst>
          </a:prstGeom>
          <a:solidFill>
            <a:srgbClr val="FFFF00"/>
          </a:solidFill>
          <a:ln w="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altLang="zh-TW" dirty="0"/>
              <a:t>USB</a:t>
            </a:r>
            <a:r>
              <a:rPr lang="zh-TW" altLang="en-US" dirty="0"/>
              <a:t> </a:t>
            </a:r>
            <a:r>
              <a:rPr lang="en-US" altLang="zh-TW" dirty="0"/>
              <a:t>4.0</a:t>
            </a:r>
          </a:p>
          <a:p>
            <a:r>
              <a:rPr lang="en-US" altLang="zh-TW" dirty="0"/>
              <a:t>40Gbps</a:t>
            </a:r>
            <a:endParaRPr lang="zh-TW" altLang="en-US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ickley Script LET" pitchFamily="2" charset="0"/>
              <a:ea typeface="新細明體" pitchFamily="18" charset="-120"/>
            </a:endParaRP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>
            <a:extLst>
              <a:ext uri="{FF2B5EF4-FFF2-40B4-BE49-F238E27FC236}">
                <a16:creationId xmlns:a16="http://schemas.microsoft.com/office/drawing/2014/main" id="{FF3B3E1F-A68F-4BE7-8FF6-54EF150B8E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38549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Objectives</a:t>
            </a:r>
          </a:p>
        </p:txBody>
      </p:sp>
      <p:sp>
        <p:nvSpPr>
          <p:cNvPr id="9218" name="Rectangle 3">
            <a:extLst>
              <a:ext uri="{FF2B5EF4-FFF2-40B4-BE49-F238E27FC236}">
                <a16:creationId xmlns:a16="http://schemas.microsoft.com/office/drawing/2014/main" id="{B06C7943-81F1-46F5-B026-4071131187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27780" y="1484784"/>
            <a:ext cx="7828659" cy="4530725"/>
          </a:xfrm>
        </p:spPr>
        <p:txBody>
          <a:bodyPr/>
          <a:lstStyle/>
          <a:p>
            <a:r>
              <a:rPr lang="en-US" altLang="en-US" dirty="0"/>
              <a:t>Explore the structure of an operating system</a:t>
            </a:r>
            <a:r>
              <a:rPr lang="en-US" altLang="ja-JP" dirty="0"/>
              <a:t>’s I/O subsystem</a:t>
            </a:r>
          </a:p>
          <a:p>
            <a:endParaRPr lang="en-US" altLang="en-US" dirty="0"/>
          </a:p>
          <a:p>
            <a:r>
              <a:rPr lang="en-US" altLang="en-US" dirty="0"/>
              <a:t>Discuss the principles and complexities of I/O hardware</a:t>
            </a:r>
          </a:p>
          <a:p>
            <a:endParaRPr lang="en-US" altLang="en-US" dirty="0"/>
          </a:p>
          <a:p>
            <a:r>
              <a:rPr lang="en-US" altLang="en-US" dirty="0"/>
              <a:t>Explain the performance aspects of I/O hardware and software</a:t>
            </a:r>
          </a:p>
          <a:p>
            <a:endParaRPr lang="en-US" altLang="en-US" dirty="0"/>
          </a:p>
        </p:txBody>
      </p:sp>
    </p:spTree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>
            <a:extLst>
              <a:ext uri="{FF2B5EF4-FFF2-40B4-BE49-F238E27FC236}">
                <a16:creationId xmlns:a16="http://schemas.microsoft.com/office/drawing/2014/main" id="{464DE58C-5718-44C1-9D58-436D4B5F6F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8569" y="233593"/>
            <a:ext cx="79089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Kernel I/O Subsystem</a:t>
            </a:r>
          </a:p>
        </p:txBody>
      </p:sp>
      <p:sp>
        <p:nvSpPr>
          <p:cNvPr id="60418" name="Rectangle 3">
            <a:extLst>
              <a:ext uri="{FF2B5EF4-FFF2-40B4-BE49-F238E27FC236}">
                <a16:creationId xmlns:a16="http://schemas.microsoft.com/office/drawing/2014/main" id="{19C4A21C-8CEE-4261-91F1-CB7412E1C8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27448" y="1165226"/>
            <a:ext cx="10009112" cy="5144094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Caching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- faster device holding copy of data</a:t>
            </a:r>
          </a:p>
          <a:p>
            <a:pPr lvl="1"/>
            <a:r>
              <a:rPr lang="en-US" altLang="en-US" dirty="0"/>
              <a:t>Always just a copy</a:t>
            </a:r>
          </a:p>
          <a:p>
            <a:pPr lvl="1"/>
            <a:r>
              <a:rPr lang="en-US" altLang="en-US" dirty="0"/>
              <a:t>Key to performance</a:t>
            </a:r>
          </a:p>
          <a:p>
            <a:pPr lvl="1"/>
            <a:r>
              <a:rPr lang="en-US" altLang="en-US" dirty="0"/>
              <a:t>Sometimes combined with buffering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Spooling</a:t>
            </a:r>
            <a:r>
              <a:rPr lang="en-US" altLang="en-US" dirty="0"/>
              <a:t> - hold output for a device</a:t>
            </a:r>
          </a:p>
          <a:p>
            <a:pPr lvl="1"/>
            <a:r>
              <a:rPr lang="en-US" altLang="en-US" dirty="0"/>
              <a:t>If device can serve only one request at a time </a:t>
            </a:r>
          </a:p>
          <a:p>
            <a:pPr lvl="1"/>
            <a:r>
              <a:rPr lang="en-US" altLang="en-US" dirty="0"/>
              <a:t>i.e., Printing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Device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reservation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- provides exclusive access to a device</a:t>
            </a:r>
          </a:p>
          <a:p>
            <a:pPr lvl="1"/>
            <a:r>
              <a:rPr lang="en-US" altLang="en-US" dirty="0"/>
              <a:t>System calls for allocation and de-allocation</a:t>
            </a:r>
          </a:p>
          <a:p>
            <a:pPr lvl="1"/>
            <a:r>
              <a:rPr lang="en-US" altLang="en-US" dirty="0"/>
              <a:t>Watch out for deadlock</a:t>
            </a:r>
          </a:p>
        </p:txBody>
      </p:sp>
    </p:spTree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>
            <a:extLst>
              <a:ext uri="{FF2B5EF4-FFF2-40B4-BE49-F238E27FC236}">
                <a16:creationId xmlns:a16="http://schemas.microsoft.com/office/drawing/2014/main" id="{5C1B68CB-58F6-4FA6-953E-D67F222CA8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97221" y="239555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Error Handling</a:t>
            </a:r>
          </a:p>
        </p:txBody>
      </p:sp>
      <p:sp>
        <p:nvSpPr>
          <p:cNvPr id="62466" name="Rectangle 3">
            <a:extLst>
              <a:ext uri="{FF2B5EF4-FFF2-40B4-BE49-F238E27FC236}">
                <a16:creationId xmlns:a16="http://schemas.microsoft.com/office/drawing/2014/main" id="{52069396-B5D0-456D-A7C0-3DCFCC98AC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1268760"/>
            <a:ext cx="12169352" cy="4530725"/>
          </a:xfrm>
        </p:spPr>
        <p:txBody>
          <a:bodyPr/>
          <a:lstStyle/>
          <a:p>
            <a:r>
              <a:rPr lang="en-US" altLang="en-US" dirty="0"/>
              <a:t>OS can recover from disk read, device unavailable, transient write failures</a:t>
            </a:r>
          </a:p>
          <a:p>
            <a:pPr lvl="1"/>
            <a:r>
              <a:rPr lang="en-US" altLang="en-US" dirty="0"/>
              <a:t>Retry a read or write, for example</a:t>
            </a:r>
          </a:p>
          <a:p>
            <a:pPr lvl="1"/>
            <a:r>
              <a:rPr lang="en-US" altLang="en-US" dirty="0"/>
              <a:t>Some systems more advanced – Solaris FMA, AIX </a:t>
            </a:r>
          </a:p>
          <a:p>
            <a:pPr lvl="2"/>
            <a:r>
              <a:rPr lang="en-US" altLang="en-US" dirty="0"/>
              <a:t>Track error frequencies, stop using device with increasing frequency of retry-able errors</a:t>
            </a:r>
          </a:p>
          <a:p>
            <a:r>
              <a:rPr lang="en-US" altLang="en-US" dirty="0"/>
              <a:t>Most return an error number or code when I/O request fails </a:t>
            </a:r>
          </a:p>
          <a:p>
            <a:r>
              <a:rPr lang="en-US" altLang="en-US" dirty="0"/>
              <a:t>System error logs hold problem reports</a:t>
            </a:r>
          </a:p>
        </p:txBody>
      </p:sp>
    </p:spTree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>
            <a:extLst>
              <a:ext uri="{FF2B5EF4-FFF2-40B4-BE49-F238E27FC236}">
                <a16:creationId xmlns:a16="http://schemas.microsoft.com/office/drawing/2014/main" id="{A4B5B555-FA9A-4417-93E1-FAE0ECA6BE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78559" y="22921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I/O Protection</a:t>
            </a:r>
          </a:p>
        </p:txBody>
      </p:sp>
      <p:sp>
        <p:nvSpPr>
          <p:cNvPr id="64514" name="Rectangle 3">
            <a:extLst>
              <a:ext uri="{FF2B5EF4-FFF2-40B4-BE49-F238E27FC236}">
                <a16:creationId xmlns:a16="http://schemas.microsoft.com/office/drawing/2014/main" id="{714FAF1A-9D1F-4557-BD5D-9693B12783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91444" y="1268760"/>
            <a:ext cx="10009111" cy="4530725"/>
          </a:xfrm>
        </p:spPr>
        <p:txBody>
          <a:bodyPr/>
          <a:lstStyle/>
          <a:p>
            <a:r>
              <a:rPr lang="en-US" altLang="en-US" dirty="0"/>
              <a:t>User process may accidentally or purposefully attempt to disrupt normal operation via illegal I/O instructions</a:t>
            </a:r>
          </a:p>
          <a:p>
            <a:pPr lvl="1"/>
            <a:r>
              <a:rPr lang="en-US" altLang="en-US" dirty="0"/>
              <a:t>All I/O instructions defined to be privileged</a:t>
            </a:r>
          </a:p>
          <a:p>
            <a:pPr lvl="1"/>
            <a:r>
              <a:rPr lang="en-US" altLang="en-US" dirty="0"/>
              <a:t>I/O must be performed via system calls</a:t>
            </a:r>
          </a:p>
          <a:p>
            <a:pPr lvl="2"/>
            <a:r>
              <a:rPr lang="en-US" altLang="en-US" dirty="0"/>
              <a:t>Memory-mapped and I/O port memory locations must be protected too</a:t>
            </a:r>
          </a:p>
        </p:txBody>
      </p:sp>
    </p:spTree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>
            <a:extLst>
              <a:ext uri="{FF2B5EF4-FFF2-40B4-BE49-F238E27FC236}">
                <a16:creationId xmlns:a16="http://schemas.microsoft.com/office/drawing/2014/main" id="{970AB051-68AF-4E96-A5C2-39225550EC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87488" y="332656"/>
            <a:ext cx="904117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Use of a System Call to Perform I/O</a:t>
            </a:r>
          </a:p>
        </p:txBody>
      </p:sp>
      <p:pic>
        <p:nvPicPr>
          <p:cNvPr id="66562" name="Picture 4">
            <a:extLst>
              <a:ext uri="{FF2B5EF4-FFF2-40B4-BE49-F238E27FC236}">
                <a16:creationId xmlns:a16="http://schemas.microsoft.com/office/drawing/2014/main" id="{05412E93-8689-448F-B3DC-81D8CB4A7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704" y="1268760"/>
            <a:ext cx="5328592" cy="5184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>
            <a:extLst>
              <a:ext uri="{FF2B5EF4-FFF2-40B4-BE49-F238E27FC236}">
                <a16:creationId xmlns:a16="http://schemas.microsoft.com/office/drawing/2014/main" id="{79C64DAE-3517-40D0-9B51-15F43578CD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35762" y="238549"/>
            <a:ext cx="77724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Kernel Data Structures</a:t>
            </a:r>
          </a:p>
        </p:txBody>
      </p:sp>
      <p:sp>
        <p:nvSpPr>
          <p:cNvPr id="68610" name="Rectangle 3">
            <a:extLst>
              <a:ext uri="{FF2B5EF4-FFF2-40B4-BE49-F238E27FC236}">
                <a16:creationId xmlns:a16="http://schemas.microsoft.com/office/drawing/2014/main" id="{8A0AB2F2-3495-485D-BCAA-FADD20A9CC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31404" y="1340768"/>
            <a:ext cx="10729191" cy="4530725"/>
          </a:xfrm>
        </p:spPr>
        <p:txBody>
          <a:bodyPr/>
          <a:lstStyle/>
          <a:p>
            <a:r>
              <a:rPr lang="en-US" altLang="en-US" dirty="0"/>
              <a:t>Kernel keeps state info for I/O components, including open file tables, network connections, character device state</a:t>
            </a:r>
          </a:p>
          <a:p>
            <a:r>
              <a:rPr lang="en-US" altLang="en-US" dirty="0"/>
              <a:t>Many, many complex data structures to track buffers, memory allocation, </a:t>
            </a:r>
            <a:r>
              <a:rPr lang="ja-JP" altLang="en-US" dirty="0"/>
              <a:t>“</a:t>
            </a:r>
            <a:r>
              <a:rPr lang="en-US" altLang="ja-JP" dirty="0"/>
              <a:t>dirty</a:t>
            </a:r>
            <a:r>
              <a:rPr lang="ja-JP" altLang="en-US" dirty="0"/>
              <a:t>”</a:t>
            </a:r>
            <a:r>
              <a:rPr lang="en-US" altLang="ja-JP" dirty="0"/>
              <a:t> blocks</a:t>
            </a:r>
          </a:p>
          <a:p>
            <a:r>
              <a:rPr lang="en-US" altLang="en-US" dirty="0"/>
              <a:t>Some use object-oriented methods and message passing to implement I/O</a:t>
            </a:r>
          </a:p>
          <a:p>
            <a:pPr lvl="1"/>
            <a:r>
              <a:rPr lang="en-US" altLang="en-US" dirty="0"/>
              <a:t>Windows uses message passing</a:t>
            </a:r>
          </a:p>
          <a:p>
            <a:pPr lvl="2"/>
            <a:r>
              <a:rPr lang="en-US" altLang="en-US" dirty="0"/>
              <a:t>Message with I/O information passed from user mode into kernel</a:t>
            </a:r>
          </a:p>
          <a:p>
            <a:pPr lvl="2"/>
            <a:r>
              <a:rPr lang="en-US" altLang="en-US" dirty="0"/>
              <a:t>Message modified as it flows through to device driver and back to process</a:t>
            </a:r>
          </a:p>
          <a:p>
            <a:pPr lvl="2"/>
            <a:r>
              <a:rPr lang="en-US" altLang="en-US" dirty="0"/>
              <a:t>Pros / cons?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>
            <a:extLst>
              <a:ext uri="{FF2B5EF4-FFF2-40B4-BE49-F238E27FC236}">
                <a16:creationId xmlns:a16="http://schemas.microsoft.com/office/drawing/2014/main" id="{F0020408-E2C5-4F47-8FB1-B1B78CDF02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1408" y="233593"/>
            <a:ext cx="7878762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UNIX I/O Kernel Structure</a:t>
            </a:r>
            <a:endParaRPr lang="en-US" altLang="en-US" sz="2400" dirty="0"/>
          </a:p>
        </p:txBody>
      </p:sp>
      <p:pic>
        <p:nvPicPr>
          <p:cNvPr id="70658" name="Picture 2">
            <a:extLst>
              <a:ext uri="{FF2B5EF4-FFF2-40B4-BE49-F238E27FC236}">
                <a16:creationId xmlns:a16="http://schemas.microsoft.com/office/drawing/2014/main" id="{B7EBC59D-AC19-4318-BE61-C94EBBCCD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234" y="1277906"/>
            <a:ext cx="7011532" cy="5346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>
            <a:extLst>
              <a:ext uri="{FF2B5EF4-FFF2-40B4-BE49-F238E27FC236}">
                <a16:creationId xmlns:a16="http://schemas.microsoft.com/office/drawing/2014/main" id="{8DD32D5B-7DBD-441D-80A7-C072E529CC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99237" y="247880"/>
            <a:ext cx="79089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Power Management</a:t>
            </a:r>
          </a:p>
        </p:txBody>
      </p:sp>
      <p:sp>
        <p:nvSpPr>
          <p:cNvPr id="72706" name="Rectangle 3">
            <a:extLst>
              <a:ext uri="{FF2B5EF4-FFF2-40B4-BE49-F238E27FC236}">
                <a16:creationId xmlns:a16="http://schemas.microsoft.com/office/drawing/2014/main" id="{655138A9-D7D4-4371-85FD-B65AD83B6F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83069" y="1268760"/>
            <a:ext cx="11341260" cy="4530725"/>
          </a:xfrm>
        </p:spPr>
        <p:txBody>
          <a:bodyPr/>
          <a:lstStyle/>
          <a:p>
            <a:r>
              <a:rPr lang="en-US" altLang="en-US" dirty="0"/>
              <a:t>Not strictly domain of I/O, but much is I/O related</a:t>
            </a:r>
          </a:p>
          <a:p>
            <a:r>
              <a:rPr lang="en-US" altLang="en-US" dirty="0"/>
              <a:t>Computers and devices use electricity, generate heat, frequently require cooling</a:t>
            </a:r>
          </a:p>
          <a:p>
            <a:r>
              <a:rPr lang="en-US" altLang="en-US" dirty="0"/>
              <a:t>OSs can help manage and improve use</a:t>
            </a:r>
          </a:p>
          <a:p>
            <a:pPr lvl="1"/>
            <a:r>
              <a:rPr lang="en-US" altLang="en-US" dirty="0"/>
              <a:t>Cloud computing environments move virtual machines between servers</a:t>
            </a:r>
          </a:p>
          <a:p>
            <a:pPr lvl="2"/>
            <a:r>
              <a:rPr lang="en-US" altLang="en-US" dirty="0"/>
              <a:t>Can end up evacuating whole systems and shutting them down</a:t>
            </a:r>
          </a:p>
          <a:p>
            <a:r>
              <a:rPr lang="en-US" altLang="en-US" dirty="0"/>
              <a:t>Mobile computing has power management as first class OS aspect</a:t>
            </a:r>
          </a:p>
          <a:p>
            <a:pPr lvl="2"/>
            <a:endParaRPr lang="en-US" altLang="en-US" sz="1400" dirty="0"/>
          </a:p>
        </p:txBody>
      </p:sp>
    </p:spTree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>
            <a:extLst>
              <a:ext uri="{FF2B5EF4-FFF2-40B4-BE49-F238E27FC236}">
                <a16:creationId xmlns:a16="http://schemas.microsoft.com/office/drawing/2014/main" id="{95521C8B-CD33-415D-AD3C-DB723D6B1E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80577" y="247880"/>
            <a:ext cx="79089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Power Management (Cont.)</a:t>
            </a:r>
          </a:p>
        </p:txBody>
      </p:sp>
      <p:sp>
        <p:nvSpPr>
          <p:cNvPr id="74754" name="Rectangle 3">
            <a:extLst>
              <a:ext uri="{FF2B5EF4-FFF2-40B4-BE49-F238E27FC236}">
                <a16:creationId xmlns:a16="http://schemas.microsoft.com/office/drawing/2014/main" id="{500199EF-D49E-4BB2-9BF7-0C62E03541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180577" y="1484784"/>
            <a:ext cx="7694613" cy="4530725"/>
          </a:xfrm>
        </p:spPr>
        <p:txBody>
          <a:bodyPr/>
          <a:lstStyle/>
          <a:p>
            <a:r>
              <a:rPr lang="en-US" altLang="en-US" dirty="0"/>
              <a:t>For example, Android implements</a:t>
            </a:r>
          </a:p>
          <a:p>
            <a:pPr lvl="1"/>
            <a:r>
              <a:rPr lang="en-US" altLang="en-US" dirty="0"/>
              <a:t>Component-level power management</a:t>
            </a:r>
          </a:p>
          <a:p>
            <a:pPr lvl="2"/>
            <a:r>
              <a:rPr lang="en-US" altLang="en-US" dirty="0"/>
              <a:t>Understands relationship between components</a:t>
            </a:r>
          </a:p>
          <a:p>
            <a:pPr lvl="2"/>
            <a:r>
              <a:rPr lang="en-US" altLang="en-US" dirty="0"/>
              <a:t>Build device tree representing physical device topology</a:t>
            </a:r>
          </a:p>
          <a:p>
            <a:pPr lvl="2"/>
            <a:r>
              <a:rPr lang="en-US" altLang="en-US" dirty="0"/>
              <a:t>System bus </a:t>
            </a:r>
            <a:r>
              <a:rPr lang="en-US" altLang="en-US" dirty="0">
                <a:sym typeface="Wingdings" panose="05000000000000000000" pitchFamily="2" charset="2"/>
              </a:rPr>
              <a:t></a:t>
            </a:r>
            <a:r>
              <a:rPr lang="en-US" altLang="en-US" dirty="0"/>
              <a:t> I/O subsystem </a:t>
            </a:r>
            <a:r>
              <a:rPr lang="en-US" altLang="en-US" dirty="0">
                <a:sym typeface="Wingdings" panose="05000000000000000000" pitchFamily="2" charset="2"/>
              </a:rPr>
              <a:t></a:t>
            </a:r>
            <a:r>
              <a:rPr lang="en-US" altLang="en-US" dirty="0"/>
              <a:t> {flash, USB storage}</a:t>
            </a:r>
          </a:p>
          <a:p>
            <a:pPr lvl="2"/>
            <a:r>
              <a:rPr lang="en-US" altLang="en-US" dirty="0"/>
              <a:t>Device driver tracks state of device, whether in use</a:t>
            </a:r>
          </a:p>
          <a:p>
            <a:pPr lvl="2"/>
            <a:r>
              <a:rPr lang="en-US" altLang="en-US" dirty="0"/>
              <a:t>Unused component – turn it off</a:t>
            </a:r>
          </a:p>
          <a:p>
            <a:pPr lvl="2"/>
            <a:r>
              <a:rPr lang="en-US" altLang="en-US" dirty="0"/>
              <a:t>All devices in tree branch unused – turn off branch</a:t>
            </a:r>
          </a:p>
          <a:p>
            <a:pPr marL="857250" lvl="2" indent="0"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17277427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>
            <a:extLst>
              <a:ext uri="{FF2B5EF4-FFF2-40B4-BE49-F238E27FC236}">
                <a16:creationId xmlns:a16="http://schemas.microsoft.com/office/drawing/2014/main" id="{95521C8B-CD33-415D-AD3C-DB723D6B1E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80577" y="247880"/>
            <a:ext cx="79089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Power Management (Cont.)</a:t>
            </a:r>
          </a:p>
        </p:txBody>
      </p:sp>
      <p:sp>
        <p:nvSpPr>
          <p:cNvPr id="74754" name="Rectangle 3">
            <a:extLst>
              <a:ext uri="{FF2B5EF4-FFF2-40B4-BE49-F238E27FC236}">
                <a16:creationId xmlns:a16="http://schemas.microsoft.com/office/drawing/2014/main" id="{500199EF-D49E-4BB2-9BF7-0C62E03541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51384" y="1412776"/>
            <a:ext cx="11233247" cy="4530725"/>
          </a:xfrm>
        </p:spPr>
        <p:txBody>
          <a:bodyPr/>
          <a:lstStyle/>
          <a:p>
            <a:r>
              <a:rPr lang="en-US" altLang="en-US" sz="2400" dirty="0"/>
              <a:t>For example, Android implements (Cont.)</a:t>
            </a:r>
          </a:p>
          <a:p>
            <a:pPr lvl="1"/>
            <a:r>
              <a:rPr lang="en-US" altLang="en-US" dirty="0"/>
              <a:t>Wake locks – like other locks but prevent sleep of device when lock is held</a:t>
            </a:r>
          </a:p>
          <a:p>
            <a:pPr lvl="1"/>
            <a:r>
              <a:rPr lang="en-US" altLang="en-US" dirty="0"/>
              <a:t>Power collapse – put a device into very deep sleep</a:t>
            </a:r>
          </a:p>
          <a:p>
            <a:pPr lvl="2"/>
            <a:r>
              <a:rPr lang="en-US" altLang="en-US" sz="2400" dirty="0"/>
              <a:t>Marginal power use</a:t>
            </a:r>
          </a:p>
          <a:p>
            <a:pPr lvl="2"/>
            <a:r>
              <a:rPr lang="en-US" altLang="en-US" sz="2400" dirty="0"/>
              <a:t>Only awake enough to respond to external stimuli (button press, incoming call)</a:t>
            </a:r>
          </a:p>
          <a:p>
            <a:r>
              <a:rPr lang="en-US" altLang="en-US" sz="2400" dirty="0"/>
              <a:t>Modern systems use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advanced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configuration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power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ACPI</a:t>
            </a:r>
            <a:r>
              <a:rPr lang="en-US" altLang="en-US" sz="2400" dirty="0"/>
              <a:t>) firmware providing code that runs as routines called by kernel for device discovery, management, error and power management </a:t>
            </a:r>
          </a:p>
          <a:p>
            <a:pPr lvl="2"/>
            <a:endParaRPr lang="en-US" altLang="en-US" sz="2400" dirty="0"/>
          </a:p>
        </p:txBody>
      </p:sp>
    </p:spTree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>
            <a:extLst>
              <a:ext uri="{FF2B5EF4-FFF2-40B4-BE49-F238E27FC236}">
                <a16:creationId xmlns:a16="http://schemas.microsoft.com/office/drawing/2014/main" id="{16D944EE-1EA3-4A82-B104-987F92512C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72985" y="260648"/>
            <a:ext cx="884603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Kernel I/O Subsystem Summary</a:t>
            </a:r>
          </a:p>
        </p:txBody>
      </p:sp>
      <p:sp>
        <p:nvSpPr>
          <p:cNvPr id="76802" name="Rectangle 3">
            <a:extLst>
              <a:ext uri="{FF2B5EF4-FFF2-40B4-BE49-F238E27FC236}">
                <a16:creationId xmlns:a16="http://schemas.microsoft.com/office/drawing/2014/main" id="{190EF5DC-0D54-4FD7-A45F-56C8D2F44A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94916" y="1163637"/>
            <a:ext cx="10402168" cy="5289699"/>
          </a:xfrm>
        </p:spPr>
        <p:txBody>
          <a:bodyPr/>
          <a:lstStyle/>
          <a:p>
            <a:r>
              <a:rPr lang="en-US" altLang="en-US" sz="2400" dirty="0"/>
              <a:t>In summary, the I/O subsystem coordinates an extensive collection of services that are available to applications and to other parts of the kernel</a:t>
            </a:r>
          </a:p>
          <a:p>
            <a:pPr lvl="1"/>
            <a:r>
              <a:rPr lang="en-US" altLang="en-US" sz="2000" dirty="0"/>
              <a:t>Management of the name space for files and devices</a:t>
            </a:r>
          </a:p>
          <a:p>
            <a:pPr lvl="1"/>
            <a:r>
              <a:rPr lang="en-US" altLang="en-US" sz="2000" dirty="0"/>
              <a:t>Access control to files and devices</a:t>
            </a:r>
          </a:p>
          <a:p>
            <a:pPr lvl="1"/>
            <a:r>
              <a:rPr lang="en-US" altLang="en-US" sz="2000" dirty="0"/>
              <a:t>Operation control (for example, a modem cannot seek())</a:t>
            </a:r>
          </a:p>
          <a:p>
            <a:pPr lvl="1"/>
            <a:r>
              <a:rPr lang="en-US" altLang="en-US" sz="2000" dirty="0"/>
              <a:t>File-system space allocation</a:t>
            </a:r>
          </a:p>
          <a:p>
            <a:pPr lvl="1"/>
            <a:r>
              <a:rPr lang="en-US" altLang="en-US" sz="2000" dirty="0"/>
              <a:t>Device allocation</a:t>
            </a:r>
          </a:p>
          <a:p>
            <a:pPr lvl="1"/>
            <a:r>
              <a:rPr lang="en-US" altLang="en-US" sz="2000" dirty="0"/>
              <a:t>Buffering, caching, and spooling</a:t>
            </a:r>
          </a:p>
          <a:p>
            <a:pPr lvl="1"/>
            <a:r>
              <a:rPr lang="en-US" altLang="en-US" sz="2000" dirty="0"/>
              <a:t>I/O scheduling</a:t>
            </a:r>
          </a:p>
          <a:p>
            <a:pPr lvl="1"/>
            <a:r>
              <a:rPr lang="en-US" altLang="en-US" sz="2000" dirty="0"/>
              <a:t>Device-status monitoring, error handling, and failure recovery</a:t>
            </a:r>
          </a:p>
          <a:p>
            <a:pPr lvl="1"/>
            <a:r>
              <a:rPr lang="en-US" altLang="en-US" sz="2000" dirty="0"/>
              <a:t>Device-driver configuration and initialization</a:t>
            </a:r>
          </a:p>
          <a:p>
            <a:pPr lvl="1"/>
            <a:r>
              <a:rPr lang="en-US" altLang="en-US" sz="2000" dirty="0"/>
              <a:t>Power management of I/O devices</a:t>
            </a:r>
          </a:p>
          <a:p>
            <a:r>
              <a:rPr lang="en-US" altLang="en-US" sz="2400" dirty="0"/>
              <a:t>The upper levels of the I/O subsystem access devices via the uniform interface provided by the device drivers</a:t>
            </a:r>
          </a:p>
          <a:p>
            <a:pPr lvl="2"/>
            <a:endParaRPr lang="en-US" altLang="en-US" sz="1800" dirty="0"/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itle 1">
            <a:extLst>
              <a:ext uri="{FF2B5EF4-FFF2-40B4-BE49-F238E27FC236}">
                <a16:creationId xmlns:a16="http://schemas.microsoft.com/office/drawing/2014/main" id="{534C0594-BE5E-46DC-819D-C87047DD9E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38973"/>
            <a:ext cx="8229600" cy="576263"/>
          </a:xfrm>
        </p:spPr>
        <p:txBody>
          <a:bodyPr/>
          <a:lstStyle/>
          <a:p>
            <a:r>
              <a:rPr lang="en-US" altLang="en-US" dirty="0"/>
              <a:t>Overview</a:t>
            </a:r>
          </a:p>
        </p:txBody>
      </p:sp>
      <p:sp>
        <p:nvSpPr>
          <p:cNvPr id="11266" name="Content Placeholder 2">
            <a:extLst>
              <a:ext uri="{FF2B5EF4-FFF2-40B4-BE49-F238E27FC236}">
                <a16:creationId xmlns:a16="http://schemas.microsoft.com/office/drawing/2014/main" id="{87164BC3-DED8-46E6-A457-9A36278040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83432" y="1340768"/>
            <a:ext cx="10441160" cy="4680520"/>
          </a:xfrm>
        </p:spPr>
        <p:txBody>
          <a:bodyPr/>
          <a:lstStyle/>
          <a:p>
            <a:r>
              <a:rPr lang="en-US" altLang="en-US" dirty="0"/>
              <a:t>I/O management is a major component of operating system design and operation</a:t>
            </a:r>
          </a:p>
          <a:p>
            <a:pPr lvl="1"/>
            <a:r>
              <a:rPr lang="en-US" altLang="en-US" dirty="0"/>
              <a:t>Important aspect of computer operation</a:t>
            </a:r>
          </a:p>
          <a:p>
            <a:pPr lvl="1"/>
            <a:r>
              <a:rPr lang="en-US" altLang="en-US" dirty="0"/>
              <a:t>I/O devices vary greatly</a:t>
            </a:r>
          </a:p>
          <a:p>
            <a:pPr lvl="1"/>
            <a:r>
              <a:rPr lang="en-US" altLang="en-US" dirty="0"/>
              <a:t>Various methods to control them</a:t>
            </a:r>
          </a:p>
          <a:p>
            <a:pPr lvl="1"/>
            <a:r>
              <a:rPr lang="en-US" altLang="en-US" dirty="0"/>
              <a:t>Performance management </a:t>
            </a:r>
          </a:p>
          <a:p>
            <a:pPr lvl="1"/>
            <a:r>
              <a:rPr lang="en-US" altLang="en-US" dirty="0"/>
              <a:t>New types of devices frequent</a:t>
            </a:r>
          </a:p>
          <a:p>
            <a:r>
              <a:rPr lang="en-US" altLang="en-US" dirty="0"/>
              <a:t>Ports, busses, device controllers connect to various devices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Device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drivers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encapsulate device details</a:t>
            </a:r>
          </a:p>
          <a:p>
            <a:pPr lvl="1"/>
            <a:r>
              <a:rPr lang="en-US" altLang="en-US" dirty="0"/>
              <a:t>Present uniform device-access interface to I/O subsystem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  <a:p>
            <a:pPr lvl="1">
              <a:buFont typeface="Monotype Sorts" pitchFamily="-84" charset="2"/>
              <a:buNone/>
            </a:pPr>
            <a:endParaRPr lang="en-US" altLang="en-US" dirty="0"/>
          </a:p>
        </p:txBody>
      </p:sp>
      <p:pic>
        <p:nvPicPr>
          <p:cNvPr id="1026" name="Picture 2" descr="Boot Screen - Sun Fire X4640 Server Service Manual">
            <a:extLst>
              <a:ext uri="{FF2B5EF4-FFF2-40B4-BE49-F238E27FC236}">
                <a16:creationId xmlns:a16="http://schemas.microsoft.com/office/drawing/2014/main" id="{5ED53788-893B-4C95-9091-548AB633A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184" y="2492896"/>
            <a:ext cx="2524125" cy="180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>
            <a:extLst>
              <a:ext uri="{FF2B5EF4-FFF2-40B4-BE49-F238E27FC236}">
                <a16:creationId xmlns:a16="http://schemas.microsoft.com/office/drawing/2014/main" id="{A7407376-59C0-4D59-AD38-D00A3A46F7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98849"/>
            <a:ext cx="12191999" cy="576262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Transforming I/O Requests to Hardware Operations</a:t>
            </a:r>
          </a:p>
        </p:txBody>
      </p:sp>
      <p:sp>
        <p:nvSpPr>
          <p:cNvPr id="78850" name="Rectangle 3">
            <a:extLst>
              <a:ext uri="{FF2B5EF4-FFF2-40B4-BE49-F238E27FC236}">
                <a16:creationId xmlns:a16="http://schemas.microsoft.com/office/drawing/2014/main" id="{342A02EB-E740-445C-85C5-0E77768B39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016980" y="1340768"/>
            <a:ext cx="8158037" cy="4530725"/>
          </a:xfrm>
        </p:spPr>
        <p:txBody>
          <a:bodyPr/>
          <a:lstStyle/>
          <a:p>
            <a:r>
              <a:rPr lang="en-US" altLang="en-US" dirty="0"/>
              <a:t>Consider reading a file from disk for a process:</a:t>
            </a:r>
          </a:p>
          <a:p>
            <a:pPr lvl="1"/>
            <a:r>
              <a:rPr lang="en-US" altLang="en-US" dirty="0"/>
              <a:t>Determine device holding file </a:t>
            </a:r>
          </a:p>
          <a:p>
            <a:pPr lvl="1"/>
            <a:r>
              <a:rPr lang="en-US" altLang="en-US" dirty="0"/>
              <a:t>Translate name to device representation</a:t>
            </a:r>
          </a:p>
          <a:p>
            <a:pPr lvl="1"/>
            <a:r>
              <a:rPr lang="en-US" altLang="en-US" dirty="0"/>
              <a:t>Physically read data from disk into buffer</a:t>
            </a:r>
          </a:p>
          <a:p>
            <a:pPr lvl="1"/>
            <a:r>
              <a:rPr lang="en-US" altLang="en-US" dirty="0"/>
              <a:t>Make data available to requesting process</a:t>
            </a:r>
          </a:p>
          <a:p>
            <a:pPr lvl="1"/>
            <a:r>
              <a:rPr lang="en-US" altLang="en-US" dirty="0"/>
              <a:t>Return control to process</a:t>
            </a:r>
          </a:p>
        </p:txBody>
      </p:sp>
    </p:spTree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>
            <a:extLst>
              <a:ext uri="{FF2B5EF4-FFF2-40B4-BE49-F238E27FC236}">
                <a16:creationId xmlns:a16="http://schemas.microsoft.com/office/drawing/2014/main" id="{E1552483-F692-4CB4-995C-CCCD3E198F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00223" y="230224"/>
            <a:ext cx="7761287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Life Cycle of An I/O Request</a:t>
            </a:r>
            <a:endParaRPr lang="en-US" altLang="en-US" sz="2400" dirty="0"/>
          </a:p>
        </p:txBody>
      </p:sp>
      <p:pic>
        <p:nvPicPr>
          <p:cNvPr id="80898" name="Picture 2">
            <a:extLst>
              <a:ext uri="{FF2B5EF4-FFF2-40B4-BE49-F238E27FC236}">
                <a16:creationId xmlns:a16="http://schemas.microsoft.com/office/drawing/2014/main" id="{00F06EC9-80DB-424C-BDC6-8B06BA2D4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177" y="1106378"/>
            <a:ext cx="7268914" cy="574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2">
            <a:extLst>
              <a:ext uri="{FF2B5EF4-FFF2-40B4-BE49-F238E27FC236}">
                <a16:creationId xmlns:a16="http://schemas.microsoft.com/office/drawing/2014/main" id="{FD6994BA-EDE7-495C-8D8C-3A5EE7F252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45231" y="235604"/>
            <a:ext cx="7888287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STREAMS</a:t>
            </a:r>
          </a:p>
        </p:txBody>
      </p:sp>
      <p:sp>
        <p:nvSpPr>
          <p:cNvPr id="82946" name="Rectangle 3">
            <a:extLst>
              <a:ext uri="{FF2B5EF4-FFF2-40B4-BE49-F238E27FC236}">
                <a16:creationId xmlns:a16="http://schemas.microsoft.com/office/drawing/2014/main" id="{06159670-E9AC-4618-95C9-4E89AAF91F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9416" y="1150939"/>
            <a:ext cx="10369152" cy="5302397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STREAM</a:t>
            </a:r>
            <a:r>
              <a:rPr lang="en-US" altLang="en-US" dirty="0"/>
              <a:t> – a full-duplex communication channel between a user-level process and a device in Unix System V and beyond</a:t>
            </a:r>
            <a:endParaRPr lang="en-US" altLang="en-US" sz="800" dirty="0"/>
          </a:p>
          <a:p>
            <a:r>
              <a:rPr lang="en-US" altLang="en-US" dirty="0"/>
              <a:t>A STREAM consists of:</a:t>
            </a:r>
          </a:p>
          <a:p>
            <a:pPr lvl="1"/>
            <a:r>
              <a:rPr lang="en-US" altLang="en-US" dirty="0"/>
              <a:t>STREAM head interfaces with the user process</a:t>
            </a:r>
          </a:p>
          <a:p>
            <a:pPr lvl="1"/>
            <a:r>
              <a:rPr lang="en-US" altLang="en-US" dirty="0"/>
              <a:t>driver end interfaces with the device</a:t>
            </a:r>
          </a:p>
          <a:p>
            <a:pPr lvl="1"/>
            <a:r>
              <a:rPr lang="en-US" altLang="en-US" dirty="0"/>
              <a:t>zero or more STREAM modules between them</a:t>
            </a:r>
            <a:endParaRPr lang="en-US" altLang="en-US" sz="800" dirty="0"/>
          </a:p>
          <a:p>
            <a:r>
              <a:rPr lang="en-US" altLang="en-US" dirty="0"/>
              <a:t>Each module contains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read</a:t>
            </a:r>
            <a:r>
              <a:rPr lang="en-US" altLang="en-US" b="1" dirty="0"/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queue</a:t>
            </a:r>
            <a:r>
              <a:rPr lang="en-US" altLang="en-US" dirty="0"/>
              <a:t> and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write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queue</a:t>
            </a:r>
          </a:p>
          <a:p>
            <a:endParaRPr lang="en-US" altLang="en-US" sz="800" dirty="0"/>
          </a:p>
          <a:p>
            <a:r>
              <a:rPr lang="en-US" altLang="en-US" dirty="0"/>
              <a:t>Message passing is used to communicate between queues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Flow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control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option to indicate available or busy</a:t>
            </a:r>
            <a:endParaRPr lang="en-US" altLang="en-US" sz="800" dirty="0"/>
          </a:p>
          <a:p>
            <a:r>
              <a:rPr lang="en-US" altLang="en-US" dirty="0"/>
              <a:t>Asynchronous internally, synchronous where user process communicates with stream head</a:t>
            </a:r>
          </a:p>
        </p:txBody>
      </p:sp>
    </p:spTree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>
            <a:extLst>
              <a:ext uri="{FF2B5EF4-FFF2-40B4-BE49-F238E27FC236}">
                <a16:creationId xmlns:a16="http://schemas.microsoft.com/office/drawing/2014/main" id="{C3A2A444-120B-463C-991F-88141875CC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0534" y="261778"/>
            <a:ext cx="7772400" cy="544513"/>
          </a:xfrm>
        </p:spPr>
        <p:txBody>
          <a:bodyPr/>
          <a:lstStyle/>
          <a:p>
            <a:pPr eaLnBrk="1" hangingPunct="1"/>
            <a:r>
              <a:rPr lang="en-US" altLang="en-US" dirty="0"/>
              <a:t>The STREAMS Structure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D2ACEE2-591B-4CAA-812E-BF9CE04FC16A}"/>
              </a:ext>
            </a:extLst>
          </p:cNvPr>
          <p:cNvSpPr/>
          <p:nvPr/>
        </p:nvSpPr>
        <p:spPr bwMode="auto">
          <a:xfrm>
            <a:off x="3935760" y="1328291"/>
            <a:ext cx="5040560" cy="5040560"/>
          </a:xfrm>
          <a:prstGeom prst="rect">
            <a:avLst/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Bickley Script LET" pitchFamily="2" charset="0"/>
              <a:ea typeface="新細明體" pitchFamily="18" charset="-120"/>
            </a:endParaRPr>
          </a:p>
        </p:txBody>
      </p:sp>
      <p:pic>
        <p:nvPicPr>
          <p:cNvPr id="84994" name="Picture 2">
            <a:extLst>
              <a:ext uri="{FF2B5EF4-FFF2-40B4-BE49-F238E27FC236}">
                <a16:creationId xmlns:a16="http://schemas.microsoft.com/office/drawing/2014/main" id="{CB0FC3E6-4FC1-4AC2-A1BD-29782DE3A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5362" y="1484783"/>
            <a:ext cx="4548188" cy="472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>
            <a:extLst>
              <a:ext uri="{FF2B5EF4-FFF2-40B4-BE49-F238E27FC236}">
                <a16:creationId xmlns:a16="http://schemas.microsoft.com/office/drawing/2014/main" id="{D9BF8590-CF5F-4B61-835A-1C92C4EAF6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31909" y="233592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Performance</a:t>
            </a:r>
          </a:p>
        </p:txBody>
      </p:sp>
      <p:sp>
        <p:nvSpPr>
          <p:cNvPr id="87042" name="Rectangle 3">
            <a:extLst>
              <a:ext uri="{FF2B5EF4-FFF2-40B4-BE49-F238E27FC236}">
                <a16:creationId xmlns:a16="http://schemas.microsoft.com/office/drawing/2014/main" id="{A14E34B7-FFDD-472E-8C99-0A1488A82F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804514" y="1268760"/>
            <a:ext cx="8712968" cy="4530725"/>
          </a:xfrm>
        </p:spPr>
        <p:txBody>
          <a:bodyPr/>
          <a:lstStyle/>
          <a:p>
            <a:r>
              <a:rPr lang="en-US" altLang="en-US" dirty="0"/>
              <a:t>I/O a major factor in system performance:</a:t>
            </a:r>
          </a:p>
          <a:p>
            <a:pPr lvl="1"/>
            <a:r>
              <a:rPr lang="en-US" altLang="en-US" dirty="0"/>
              <a:t>Demands CPU to execute device driver, kernel I/O code</a:t>
            </a:r>
          </a:p>
          <a:p>
            <a:pPr lvl="1"/>
            <a:r>
              <a:rPr lang="en-US" altLang="en-US" dirty="0"/>
              <a:t>Context switches due to interrupts</a:t>
            </a:r>
          </a:p>
          <a:p>
            <a:pPr lvl="1"/>
            <a:r>
              <a:rPr lang="en-US" altLang="en-US" dirty="0"/>
              <a:t>Data copying</a:t>
            </a:r>
          </a:p>
          <a:p>
            <a:pPr lvl="1"/>
            <a:r>
              <a:rPr lang="en-US" altLang="en-US" dirty="0"/>
              <a:t>Network traffic especially stressful</a:t>
            </a:r>
          </a:p>
        </p:txBody>
      </p:sp>
    </p:spTree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2">
            <a:extLst>
              <a:ext uri="{FF2B5EF4-FFF2-40B4-BE49-F238E27FC236}">
                <a16:creationId xmlns:a16="http://schemas.microsoft.com/office/drawing/2014/main" id="{C622120C-9919-4C36-AA77-88EFAB33B7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45412" y="260648"/>
            <a:ext cx="886469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Intercomputer Communications</a:t>
            </a:r>
            <a:endParaRPr lang="en-US" altLang="en-US" sz="2400" dirty="0"/>
          </a:p>
        </p:txBody>
      </p:sp>
      <p:pic>
        <p:nvPicPr>
          <p:cNvPr id="89090" name="Picture 2">
            <a:extLst>
              <a:ext uri="{FF2B5EF4-FFF2-40B4-BE49-F238E27FC236}">
                <a16:creationId xmlns:a16="http://schemas.microsoft.com/office/drawing/2014/main" id="{BF4DBA67-1374-43B5-9D1C-F2E7AF183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408" y="1340768"/>
            <a:ext cx="10727600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2">
            <a:extLst>
              <a:ext uri="{FF2B5EF4-FFF2-40B4-BE49-F238E27FC236}">
                <a16:creationId xmlns:a16="http://schemas.microsoft.com/office/drawing/2014/main" id="{682E0846-348D-4D80-A409-DF4B786D12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65925" y="225267"/>
            <a:ext cx="774223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Improving Performance</a:t>
            </a:r>
          </a:p>
        </p:txBody>
      </p:sp>
      <p:sp>
        <p:nvSpPr>
          <p:cNvPr id="91138" name="Rectangle 3">
            <a:extLst>
              <a:ext uri="{FF2B5EF4-FFF2-40B4-BE49-F238E27FC236}">
                <a16:creationId xmlns:a16="http://schemas.microsoft.com/office/drawing/2014/main" id="{B1007E33-33AC-4C5F-A1B3-1AFE600063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9668" y="1340768"/>
            <a:ext cx="12072664" cy="4530725"/>
          </a:xfrm>
        </p:spPr>
        <p:txBody>
          <a:bodyPr/>
          <a:lstStyle/>
          <a:p>
            <a:r>
              <a:rPr lang="en-US" altLang="en-US" dirty="0"/>
              <a:t>Reduce number of context switches</a:t>
            </a:r>
            <a:endParaRPr lang="en-US" altLang="en-US" sz="800" dirty="0"/>
          </a:p>
          <a:p>
            <a:r>
              <a:rPr lang="en-US" altLang="en-US" dirty="0"/>
              <a:t>Reduce data copying</a:t>
            </a:r>
            <a:endParaRPr lang="en-US" altLang="en-US" sz="800" dirty="0"/>
          </a:p>
          <a:p>
            <a:r>
              <a:rPr lang="en-US" altLang="en-US" dirty="0"/>
              <a:t>Reduce interrupts by using large transfers, smart controllers, polling</a:t>
            </a:r>
            <a:endParaRPr lang="en-US" altLang="en-US" sz="800" dirty="0"/>
          </a:p>
          <a:p>
            <a:r>
              <a:rPr lang="en-US" altLang="en-US" dirty="0"/>
              <a:t>Use DMA</a:t>
            </a:r>
            <a:endParaRPr lang="en-US" altLang="en-US" sz="800" dirty="0"/>
          </a:p>
          <a:p>
            <a:r>
              <a:rPr lang="en-US" altLang="en-US" dirty="0"/>
              <a:t>Use smarter hardware devices</a:t>
            </a:r>
            <a:endParaRPr lang="en-US" altLang="en-US" sz="800" dirty="0"/>
          </a:p>
          <a:p>
            <a:r>
              <a:rPr lang="en-US" altLang="en-US" dirty="0"/>
              <a:t>Balance CPU, memory, bus, and I/O performance for highest throughput</a:t>
            </a:r>
            <a:endParaRPr lang="en-US" altLang="en-US" sz="800" dirty="0"/>
          </a:p>
          <a:p>
            <a:r>
              <a:rPr lang="en-US" altLang="en-US" dirty="0"/>
              <a:t>Move user-mode processes / daemons to kernel threads</a:t>
            </a:r>
          </a:p>
        </p:txBody>
      </p:sp>
    </p:spTree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2">
            <a:extLst>
              <a:ext uri="{FF2B5EF4-FFF2-40B4-BE49-F238E27FC236}">
                <a16:creationId xmlns:a16="http://schemas.microsoft.com/office/drawing/2014/main" id="{304D1C73-31C6-42C0-9C50-5AC642F5B1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1544" y="260648"/>
            <a:ext cx="8439962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Device-Functionality Progression</a:t>
            </a:r>
            <a:endParaRPr lang="en-US" altLang="en-US" sz="2400" dirty="0"/>
          </a:p>
        </p:txBody>
      </p:sp>
      <p:pic>
        <p:nvPicPr>
          <p:cNvPr id="93186" name="Picture 2">
            <a:extLst>
              <a:ext uri="{FF2B5EF4-FFF2-40B4-BE49-F238E27FC236}">
                <a16:creationId xmlns:a16="http://schemas.microsoft.com/office/drawing/2014/main" id="{3FBD62AD-0F2D-435A-8CE8-166CAB507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5400000">
            <a:off x="3340937" y="-529355"/>
            <a:ext cx="5510124" cy="922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3F0785FE-F58F-40CB-A54D-5BCD9286DC27}"/>
              </a:ext>
            </a:extLst>
          </p:cNvPr>
          <p:cNvSpPr txBox="1"/>
          <p:nvPr/>
        </p:nvSpPr>
        <p:spPr>
          <a:xfrm>
            <a:off x="6211525" y="958519"/>
            <a:ext cx="2592288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feasibility</a:t>
            </a:r>
            <a:endParaRPr lang="zh-TW" altLang="en-US" dirty="0"/>
          </a:p>
        </p:txBody>
      </p:sp>
    </p:spTree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>
            <a:extLst>
              <a:ext uri="{FF2B5EF4-FFF2-40B4-BE49-F238E27FC236}">
                <a16:creationId xmlns:a16="http://schemas.microsoft.com/office/drawing/2014/main" id="{E2764967-9719-4079-B558-5D82253DBC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233593"/>
            <a:ext cx="12192000" cy="576263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I/O Performance of Storage (and Network Latency)</a:t>
            </a:r>
            <a:endParaRPr lang="en-US" altLang="en-US" sz="3200" dirty="0"/>
          </a:p>
        </p:txBody>
      </p:sp>
      <p:pic>
        <p:nvPicPr>
          <p:cNvPr id="95234" name="Picture 3">
            <a:extLst>
              <a:ext uri="{FF2B5EF4-FFF2-40B4-BE49-F238E27FC236}">
                <a16:creationId xmlns:a16="http://schemas.microsoft.com/office/drawing/2014/main" id="{E20E7ECE-FA9D-4355-B854-013D9B825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408" y="1412776"/>
            <a:ext cx="10801200" cy="485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Rectangle 2">
            <a:extLst>
              <a:ext uri="{FF2B5EF4-FFF2-40B4-BE49-F238E27FC236}">
                <a16:creationId xmlns:a16="http://schemas.microsoft.com/office/drawing/2014/main" id="{6AA68FC3-C789-4481-90C1-DD4D3B67017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End of Chapter 12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2">
            <a:extLst>
              <a:ext uri="{FF2B5EF4-FFF2-40B4-BE49-F238E27FC236}">
                <a16:creationId xmlns:a16="http://schemas.microsoft.com/office/drawing/2014/main" id="{2C23DA61-C363-4AED-8780-23702C2F16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25676" y="235604"/>
            <a:ext cx="79851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I/O Hardware</a:t>
            </a:r>
          </a:p>
        </p:txBody>
      </p:sp>
      <p:sp>
        <p:nvSpPr>
          <p:cNvPr id="12290" name="Rectangle 3">
            <a:extLst>
              <a:ext uri="{FF2B5EF4-FFF2-40B4-BE49-F238E27FC236}">
                <a16:creationId xmlns:a16="http://schemas.microsoft.com/office/drawing/2014/main" id="{BAC0676F-0BFC-4F84-82E0-553A4E0FB3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31676" y="1124744"/>
            <a:ext cx="11928648" cy="5497652"/>
          </a:xfrm>
        </p:spPr>
        <p:txBody>
          <a:bodyPr/>
          <a:lstStyle/>
          <a:p>
            <a:r>
              <a:rPr lang="en-US" altLang="en-US" sz="2400" dirty="0"/>
              <a:t>Incredible variety of I/O devices</a:t>
            </a:r>
          </a:p>
          <a:p>
            <a:pPr lvl="1"/>
            <a:r>
              <a:rPr lang="en-US" altLang="en-US" sz="2000" dirty="0"/>
              <a:t>Storage</a:t>
            </a:r>
          </a:p>
          <a:p>
            <a:pPr lvl="1"/>
            <a:r>
              <a:rPr lang="en-US" altLang="en-US" sz="2000" dirty="0"/>
              <a:t>Transmission</a:t>
            </a:r>
          </a:p>
          <a:p>
            <a:pPr lvl="1"/>
            <a:r>
              <a:rPr lang="en-US" altLang="en-US" sz="2000" dirty="0"/>
              <a:t>Human-interface</a:t>
            </a:r>
          </a:p>
          <a:p>
            <a:r>
              <a:rPr lang="en-US" altLang="en-US" sz="2400" dirty="0"/>
              <a:t>Common concepts – signals from I/O devices interface with computer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Port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connection point for device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Bus</a:t>
            </a:r>
            <a:r>
              <a:rPr lang="en-US" altLang="en-US" sz="2000" dirty="0"/>
              <a:t> -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daisy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chain</a:t>
            </a:r>
            <a:r>
              <a:rPr lang="en-US" altLang="en-US" sz="2000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or shared direct access</a:t>
            </a:r>
          </a:p>
          <a:p>
            <a:pPr lvl="2"/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PCI</a:t>
            </a:r>
            <a:r>
              <a:rPr lang="en-US" altLang="en-US" sz="1800" dirty="0"/>
              <a:t> bus common in PCs and servers, PCI Express (</a:t>
            </a:r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PCIe</a:t>
            </a:r>
            <a:r>
              <a:rPr lang="en-US" altLang="en-US" sz="1800" dirty="0"/>
              <a:t>) </a:t>
            </a:r>
          </a:p>
          <a:p>
            <a:pPr lvl="2"/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expansion</a:t>
            </a:r>
            <a:r>
              <a:rPr lang="en-US" altLang="en-US" sz="1800" dirty="0"/>
              <a:t> </a:t>
            </a:r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bus</a:t>
            </a:r>
            <a:r>
              <a:rPr lang="en-US" altLang="en-US" sz="1800" dirty="0"/>
              <a:t> connects relatively slow devices</a:t>
            </a:r>
          </a:p>
          <a:p>
            <a:pPr lvl="2"/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Serial-attached</a:t>
            </a:r>
            <a:r>
              <a:rPr lang="en-US" altLang="en-US" sz="1800" b="1" dirty="0">
                <a:solidFill>
                  <a:srgbClr val="3366FF"/>
                </a:solidFill>
              </a:rPr>
              <a:t> </a:t>
            </a:r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SCSI</a:t>
            </a:r>
            <a:r>
              <a:rPr lang="en-US" altLang="en-US" sz="1800" b="1" dirty="0">
                <a:solidFill>
                  <a:srgbClr val="3366FF"/>
                </a:solidFill>
              </a:rPr>
              <a:t> </a:t>
            </a:r>
            <a:r>
              <a:rPr lang="en-US" altLang="en-US" sz="1800" dirty="0"/>
              <a:t>(</a:t>
            </a:r>
            <a:r>
              <a:rPr lang="en-US" altLang="en-US" sz="1800" b="1" dirty="0">
                <a:solidFill>
                  <a:srgbClr val="006699"/>
                </a:solidFill>
                <a:latin typeface="+mj-lt"/>
              </a:rPr>
              <a:t>SAS</a:t>
            </a:r>
            <a:r>
              <a:rPr lang="en-US" altLang="en-US" sz="1800" dirty="0"/>
              <a:t>) common disk interface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</a:rPr>
              <a:t>Controller</a:t>
            </a:r>
            <a:r>
              <a:rPr lang="en-US" altLang="en-US" sz="2000" dirty="0"/>
              <a:t> (</a:t>
            </a:r>
            <a:r>
              <a:rPr lang="en-US" altLang="en-US" sz="2000" b="1" dirty="0">
                <a:solidFill>
                  <a:srgbClr val="006699"/>
                </a:solidFill>
              </a:rPr>
              <a:t>host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</a:rPr>
              <a:t>adapter</a:t>
            </a:r>
            <a:r>
              <a:rPr lang="en-US" altLang="en-US" sz="2000" dirty="0"/>
              <a:t>) – electronics that operate port, bus, device</a:t>
            </a:r>
          </a:p>
          <a:p>
            <a:pPr lvl="2"/>
            <a:r>
              <a:rPr lang="en-US" altLang="en-US" sz="1800" dirty="0"/>
              <a:t>Sometimes integrated</a:t>
            </a:r>
          </a:p>
          <a:p>
            <a:pPr lvl="2"/>
            <a:r>
              <a:rPr lang="en-US" altLang="en-US" sz="1800" dirty="0"/>
              <a:t>Sometimes separate circuit board (host adapter)</a:t>
            </a:r>
          </a:p>
          <a:p>
            <a:pPr lvl="2"/>
            <a:r>
              <a:rPr lang="en-US" altLang="en-US" sz="1800" dirty="0"/>
              <a:t>Contains processor, microcode, private memory, bus controller, etc.</a:t>
            </a:r>
          </a:p>
          <a:p>
            <a:pPr lvl="3"/>
            <a:r>
              <a:rPr lang="en-US" altLang="en-US" sz="1600" dirty="0"/>
              <a:t>Some talk to per-device controller with bus controller, microcode, memory, etc.</a:t>
            </a:r>
          </a:p>
          <a:p>
            <a:pPr marL="457200" lvl="1" indent="0">
              <a:buNone/>
            </a:pP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989286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026">
            <a:extLst>
              <a:ext uri="{FF2B5EF4-FFF2-40B4-BE49-F238E27FC236}">
                <a16:creationId xmlns:a16="http://schemas.microsoft.com/office/drawing/2014/main" id="{9FB89C5A-998D-49E4-8BB5-0B4E32D74D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2826" y="111973"/>
            <a:ext cx="792797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A Typical PC Bus Structure</a:t>
            </a:r>
            <a:endParaRPr lang="en-US" altLang="en-US" sz="2400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A1A221B9-B796-495D-A9F5-297AF24C9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624" y="1556792"/>
            <a:ext cx="7037599" cy="4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BADB22FB-BFC9-4E1F-BE26-CBE7193EBE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39555"/>
            <a:ext cx="8229600" cy="576263"/>
          </a:xfrm>
        </p:spPr>
        <p:txBody>
          <a:bodyPr/>
          <a:lstStyle/>
          <a:p>
            <a:r>
              <a:rPr lang="en-US" altLang="en-US" dirty="0"/>
              <a:t>I/O Hardware (Cont.)</a:t>
            </a:r>
          </a:p>
        </p:txBody>
      </p:sp>
      <p:sp>
        <p:nvSpPr>
          <p:cNvPr id="16386" name="Content Placeholder 2">
            <a:extLst>
              <a:ext uri="{FF2B5EF4-FFF2-40B4-BE49-F238E27FC236}">
                <a16:creationId xmlns:a16="http://schemas.microsoft.com/office/drawing/2014/main" id="{BFB0E0AA-8373-48A8-8A91-0A1BE0DC729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1344" y="1069976"/>
            <a:ext cx="11737304" cy="5167336"/>
          </a:xfrm>
        </p:spPr>
        <p:txBody>
          <a:bodyPr/>
          <a:lstStyle/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Fibre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channel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FC</a:t>
            </a:r>
            <a:r>
              <a:rPr lang="en-US" altLang="en-US" sz="2400" dirty="0"/>
              <a:t>) is complex controller, usually separate circuit board 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host-bus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adapter</a:t>
            </a:r>
            <a:r>
              <a:rPr lang="en-US" altLang="en-US" sz="2400" dirty="0"/>
              <a:t>,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HBA</a:t>
            </a:r>
            <a:r>
              <a:rPr lang="en-US" altLang="en-US" sz="2400" dirty="0"/>
              <a:t>) plugging into bus</a:t>
            </a:r>
          </a:p>
          <a:p>
            <a:r>
              <a:rPr lang="en-US" altLang="en-US" sz="2400" dirty="0"/>
              <a:t>I/O instructions control devices</a:t>
            </a:r>
          </a:p>
          <a:p>
            <a:r>
              <a:rPr lang="en-US" altLang="en-US" sz="2400" dirty="0"/>
              <a:t>Devices usually have registers where device driver places commands, addresses, and data to write, or read data from registers after command execution</a:t>
            </a:r>
          </a:p>
          <a:p>
            <a:pPr lvl="1"/>
            <a:r>
              <a:rPr lang="en-US" altLang="en-US" sz="2000" dirty="0"/>
              <a:t>Data-in register, data-out register, status register, control register</a:t>
            </a:r>
          </a:p>
          <a:p>
            <a:pPr lvl="1"/>
            <a:r>
              <a:rPr lang="en-US" altLang="en-US" sz="2000" dirty="0"/>
              <a:t>Typically 1-4 bytes, or FIFO buffer</a:t>
            </a:r>
          </a:p>
          <a:p>
            <a:r>
              <a:rPr lang="en-US" altLang="en-US" sz="2400" dirty="0"/>
              <a:t>Devices have addresses, used by </a:t>
            </a:r>
          </a:p>
          <a:p>
            <a:pPr lvl="1"/>
            <a:r>
              <a:rPr lang="en-US" altLang="en-US" sz="2000" dirty="0"/>
              <a:t>Direct I/O instructions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</a:rPr>
              <a:t>Memory-mapped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</a:rPr>
              <a:t>I/O</a:t>
            </a:r>
          </a:p>
          <a:p>
            <a:pPr lvl="2"/>
            <a:r>
              <a:rPr lang="en-US" altLang="en-US" sz="1800" dirty="0">
                <a:solidFill>
                  <a:srgbClr val="000000"/>
                </a:solidFill>
              </a:rPr>
              <a:t>Device data and command registers mapped to processor address space</a:t>
            </a:r>
          </a:p>
          <a:p>
            <a:pPr lvl="2"/>
            <a:r>
              <a:rPr lang="en-US" altLang="en-US" sz="1800" dirty="0">
                <a:solidFill>
                  <a:srgbClr val="000000"/>
                </a:solidFill>
              </a:rPr>
              <a:t>Especially for large address spaces (graphics)</a:t>
            </a:r>
            <a:endParaRPr lang="en-US" altLang="en-US" sz="1800" dirty="0"/>
          </a:p>
          <a:p>
            <a:pPr marL="0" indent="0">
              <a:buNone/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10994279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1C4E0BAC-3A26-4008-B4DB-2179A0F7AF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7408" y="248304"/>
            <a:ext cx="11017224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Device I/O Port Locations on PCs (partial)</a:t>
            </a: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C7D041AE-5DB8-4D40-9330-4BADDBEE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672" y="1916832"/>
            <a:ext cx="6545263" cy="3744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66AB7416-807E-4E88-BA4F-7F9F43A34D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33593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Polling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E50E52FD-DF27-4E49-A119-E722849D78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9376" y="1014414"/>
            <a:ext cx="11161240" cy="51276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For each byte of I/O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>
                <a:ea typeface="ＭＳ Ｐゴシック" charset="-128"/>
              </a:rPr>
              <a:t>Read busy bit from status register until 0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>
                <a:ea typeface="ＭＳ Ｐゴシック" charset="-128"/>
              </a:rPr>
              <a:t>Host sets read or write bit and if write copies data into data-out register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>
                <a:ea typeface="ＭＳ Ｐゴシック" charset="-128"/>
              </a:rPr>
              <a:t>Host sets command-ready bit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>
                <a:ea typeface="ＭＳ Ｐゴシック" charset="-128"/>
              </a:rPr>
              <a:t>Controller sets busy bit, executes transfer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>
                <a:ea typeface="ＭＳ Ｐゴシック" charset="-128"/>
              </a:rPr>
              <a:t>Controller clears busy bit, error bit, command-ready bit when transfer done</a:t>
            </a:r>
          </a:p>
          <a:p>
            <a:pPr marL="400010" indent="-342883">
              <a:defRPr/>
            </a:pPr>
            <a:r>
              <a:rPr lang="en-US" dirty="0">
                <a:ea typeface="ＭＳ Ｐゴシック" charset="-128"/>
              </a:rPr>
              <a:t>Step 1 is </a:t>
            </a:r>
            <a:r>
              <a:rPr lang="en-US" b="1" dirty="0">
                <a:solidFill>
                  <a:srgbClr val="006699"/>
                </a:solidFill>
                <a:latin typeface="+mj-lt"/>
              </a:rPr>
              <a:t>busy-wait</a:t>
            </a:r>
            <a:r>
              <a:rPr lang="en-US" b="1" dirty="0">
                <a:ea typeface="ＭＳ Ｐゴシック" charset="-128"/>
              </a:rPr>
              <a:t> </a:t>
            </a:r>
            <a:r>
              <a:rPr lang="en-US" dirty="0">
                <a:ea typeface="ＭＳ Ｐゴシック" charset="-128"/>
              </a:rPr>
              <a:t>cycle to wait for I/O from device</a:t>
            </a:r>
          </a:p>
          <a:p>
            <a:pPr marL="800060" lvl="1" indent="-342883">
              <a:defRPr/>
            </a:pPr>
            <a:r>
              <a:rPr lang="en-US" dirty="0">
                <a:ea typeface="ＭＳ Ｐゴシック" charset="-128"/>
              </a:rPr>
              <a:t>Reasonable if device is fast</a:t>
            </a:r>
          </a:p>
          <a:p>
            <a:pPr marL="800060" lvl="1" indent="-342883">
              <a:defRPr/>
            </a:pPr>
            <a:r>
              <a:rPr lang="en-US" dirty="0">
                <a:ea typeface="ＭＳ Ｐゴシック" charset="-128"/>
              </a:rPr>
              <a:t>But inefficient if device slow</a:t>
            </a:r>
          </a:p>
          <a:p>
            <a:pPr marL="800060" lvl="1" indent="-342883">
              <a:defRPr/>
            </a:pPr>
            <a:r>
              <a:rPr lang="en-US" dirty="0">
                <a:ea typeface="ＭＳ Ｐゴシック" charset="-128"/>
              </a:rPr>
              <a:t>CPU switches to other tasks?</a:t>
            </a:r>
          </a:p>
          <a:p>
            <a:pPr marL="1142960" lvl="2" indent="-342883">
              <a:defRPr/>
            </a:pPr>
            <a:r>
              <a:rPr lang="en-US" dirty="0">
                <a:ea typeface="ＭＳ Ｐゴシック" charset="-128"/>
              </a:rPr>
              <a:t>But if miss a cycle data overwritten / lost</a:t>
            </a:r>
          </a:p>
        </p:txBody>
      </p:sp>
      <p:sp>
        <p:nvSpPr>
          <p:cNvPr id="4" name="語音泡泡: 圓角矩形 3">
            <a:extLst>
              <a:ext uri="{FF2B5EF4-FFF2-40B4-BE49-F238E27FC236}">
                <a16:creationId xmlns:a16="http://schemas.microsoft.com/office/drawing/2014/main" id="{C06E9402-25BB-43AB-85FC-D661B3AA0F9C}"/>
              </a:ext>
            </a:extLst>
          </p:cNvPr>
          <p:cNvSpPr/>
          <p:nvPr/>
        </p:nvSpPr>
        <p:spPr bwMode="auto">
          <a:xfrm>
            <a:off x="8760296" y="1039514"/>
            <a:ext cx="1256864" cy="445270"/>
          </a:xfrm>
          <a:prstGeom prst="wedgeRoundRectCallout">
            <a:avLst>
              <a:gd name="adj1" fmla="val -212392"/>
              <a:gd name="adj2" fmla="val -10851"/>
              <a:gd name="adj3" fmla="val 16667"/>
            </a:avLst>
          </a:prstGeom>
          <a:solidFill>
            <a:srgbClr val="FFFF00"/>
          </a:solidFill>
          <a:ln w="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altLang="zh-TW" dirty="0"/>
              <a:t># of wires?</a:t>
            </a:r>
            <a:endParaRPr lang="zh-TW" altLang="en-US" dirty="0"/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ickley Script LET" pitchFamily="2" charset="0"/>
              <a:ea typeface="新細明體" pitchFamily="18" charset="-120"/>
            </a:endParaRPr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Times New Roman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2B2B2"/>
        </a:solidFill>
        <a:ln w="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Bickley Script LET" pitchFamily="2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2B2B2"/>
        </a:solidFill>
        <a:ln w="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Bickley Script LET" pitchFamily="2" charset="0"/>
            <a:ea typeface="新細明體" pitchFamily="18" charset="-12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18102</TotalTime>
  <Words>2358</Words>
  <Application>Microsoft Office PowerPoint</Application>
  <PresentationFormat>寬螢幕</PresentationFormat>
  <Paragraphs>353</Paragraphs>
  <Slides>49</Slides>
  <Notes>46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49</vt:i4>
      </vt:variant>
    </vt:vector>
  </HeadingPairs>
  <TitlesOfParts>
    <vt:vector size="62" baseType="lpstr">
      <vt:lpstr>Bickley Script LET</vt:lpstr>
      <vt:lpstr>Monotype Sorts</vt:lpstr>
      <vt:lpstr>MS PGothic</vt:lpstr>
      <vt:lpstr>MS PGothic</vt:lpstr>
      <vt:lpstr>全真中隸書</vt:lpstr>
      <vt:lpstr>新細明體</vt:lpstr>
      <vt:lpstr>Arial</vt:lpstr>
      <vt:lpstr>Courier New</vt:lpstr>
      <vt:lpstr>Helvetica</vt:lpstr>
      <vt:lpstr>Times New Roman</vt:lpstr>
      <vt:lpstr>Verdana</vt:lpstr>
      <vt:lpstr>Wingdings</vt:lpstr>
      <vt:lpstr>1_Default Design</vt:lpstr>
      <vt:lpstr>Chapter 12:  I/O Systems</vt:lpstr>
      <vt:lpstr>Chapter 12:  I/O Systems</vt:lpstr>
      <vt:lpstr>Objectives</vt:lpstr>
      <vt:lpstr>Overview</vt:lpstr>
      <vt:lpstr>I/O Hardware</vt:lpstr>
      <vt:lpstr>A Typical PC Bus Structure</vt:lpstr>
      <vt:lpstr>I/O Hardware (Cont.)</vt:lpstr>
      <vt:lpstr>Device I/O Port Locations on PCs (partial)</vt:lpstr>
      <vt:lpstr>Polling</vt:lpstr>
      <vt:lpstr>Interrupts</vt:lpstr>
      <vt:lpstr>Interrupt-Driven I/O Cycle</vt:lpstr>
      <vt:lpstr>Interrupts (Cont.)</vt:lpstr>
      <vt:lpstr>Latency</vt:lpstr>
      <vt:lpstr>Intel Pentium Processor Event-Vector Table</vt:lpstr>
      <vt:lpstr>Direct Memory Access</vt:lpstr>
      <vt:lpstr>Six Step Process to Perform DMA Transfer</vt:lpstr>
      <vt:lpstr>Application I/O Interface</vt:lpstr>
      <vt:lpstr>A Kernel I/O Structure</vt:lpstr>
      <vt:lpstr>Characteristics of I/O Devices</vt:lpstr>
      <vt:lpstr>Characteristics of I/O Devices (Cont.)</vt:lpstr>
      <vt:lpstr>Block and Character Devices</vt:lpstr>
      <vt:lpstr>Network Devices</vt:lpstr>
      <vt:lpstr>Clocks and Timers</vt:lpstr>
      <vt:lpstr>Nonblocking and Asynchronous I/O</vt:lpstr>
      <vt:lpstr>Two I/O Methods</vt:lpstr>
      <vt:lpstr>Vectored I/O</vt:lpstr>
      <vt:lpstr>Kernel I/O Subsystem</vt:lpstr>
      <vt:lpstr>Device-status Table</vt:lpstr>
      <vt:lpstr>Common PC and Data-center I/O devices and Interface Speeds</vt:lpstr>
      <vt:lpstr>Kernel I/O Subsystem</vt:lpstr>
      <vt:lpstr>Error Handling</vt:lpstr>
      <vt:lpstr>I/O Protection</vt:lpstr>
      <vt:lpstr>Use of a System Call to Perform I/O</vt:lpstr>
      <vt:lpstr>Kernel Data Structures</vt:lpstr>
      <vt:lpstr>UNIX I/O Kernel Structure</vt:lpstr>
      <vt:lpstr>Power Management</vt:lpstr>
      <vt:lpstr>Power Management (Cont.)</vt:lpstr>
      <vt:lpstr>Power Management (Cont.)</vt:lpstr>
      <vt:lpstr>Kernel I/O Subsystem Summary</vt:lpstr>
      <vt:lpstr>Transforming I/O Requests to Hardware Operations</vt:lpstr>
      <vt:lpstr>Life Cycle of An I/O Request</vt:lpstr>
      <vt:lpstr>STREAMS</vt:lpstr>
      <vt:lpstr>The STREAMS Structure</vt:lpstr>
      <vt:lpstr>Performance</vt:lpstr>
      <vt:lpstr>Intercomputer Communications</vt:lpstr>
      <vt:lpstr>Improving Performance</vt:lpstr>
      <vt:lpstr>Device-Functionality Progression</vt:lpstr>
      <vt:lpstr>I/O Performance of Storage (and Network Latency)</vt:lpstr>
      <vt:lpstr>End of Chapter 12</vt:lpstr>
    </vt:vector>
  </TitlesOfParts>
  <Company>RTSL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智文 薛</cp:lastModifiedBy>
  <cp:revision>978</cp:revision>
  <cp:lastPrinted>2011-11-20T14:32:55Z</cp:lastPrinted>
  <dcterms:created xsi:type="dcterms:W3CDTF">2001-12-27T10:28:16Z</dcterms:created>
  <dcterms:modified xsi:type="dcterms:W3CDTF">2020-05-26T13:11:53Z</dcterms:modified>
</cp:coreProperties>
</file>